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13"/>
    <p:sldId id="257" r:id="rId14"/>
    <p:sldId id="258" r:id="rId15"/>
    <p:sldId id="259" r:id="rId16"/>
    <p:sldId id="260" r:id="rId17"/>
  </p:sldIdLst>
  <p:sldSz cx="7772400" cy="10058400"/>
  <p:notesSz cx="6858000" cy="9144000"/>
  <p:embeddedFontLst>
    <p:embeddedFont>
      <p:font typeface="Arimo" charset="1" panose="020B0604020202020204"/>
      <p:regular r:id="rId6"/>
    </p:embeddedFont>
    <p:embeddedFont>
      <p:font typeface="Arimo Bold" charset="1" panose="020B0704020202020204"/>
      <p:regular r:id="rId7"/>
    </p:embeddedFont>
    <p:embeddedFont>
      <p:font typeface="Arimo Italics" charset="1" panose="020B0604020202090204"/>
      <p:regular r:id="rId8"/>
    </p:embeddedFont>
    <p:embeddedFont>
      <p:font typeface="Arimo Bold Italics" charset="1" panose="020B0704020202090204"/>
      <p:regular r:id="rId9"/>
    </p:embeddedFont>
    <p:embeddedFont>
      <p:font typeface="Source Serif Pro" charset="1" panose="02040603050405020204"/>
      <p:regular r:id="rId10"/>
    </p:embeddedFont>
    <p:embeddedFont>
      <p:font typeface="Source Serif Pro Bold" charset="1" panose="02040803050405020204"/>
      <p:regular r:id="rId11"/>
    </p:embeddedFont>
    <p:embeddedFont>
      <p:font typeface="Virtual" charset="1" panose="00000000000000000000"/>
      <p:regular r:id="rId1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fonts/font10.fntdata" Type="http://schemas.openxmlformats.org/officeDocument/2006/relationships/font"/><Relationship Id="rId11" Target="fonts/font11.fntdata" Type="http://schemas.openxmlformats.org/officeDocument/2006/relationships/font"/><Relationship Id="rId12" Target="fonts/font12.fntdata" Type="http://schemas.openxmlformats.org/officeDocument/2006/relationships/font"/><Relationship Id="rId13" Target="slides/slide1.xml" Type="http://schemas.openxmlformats.org/officeDocument/2006/relationships/slide"/><Relationship Id="rId14" Target="slides/slide2.xml" Type="http://schemas.openxmlformats.org/officeDocument/2006/relationships/slide"/><Relationship Id="rId15" Target="slides/slide3.xml" Type="http://schemas.openxmlformats.org/officeDocument/2006/relationships/slide"/><Relationship Id="rId16" Target="slides/slide4.xml" Type="http://schemas.openxmlformats.org/officeDocument/2006/relationships/slide"/><Relationship Id="rId17" Target="slides/slide5.xml" Type="http://schemas.openxmlformats.org/officeDocument/2006/relationships/slide"/><Relationship Id="rId2" Target="presProps.xml" Type="http://schemas.openxmlformats.org/officeDocument/2006/relationships/presProps"/><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6" Target="fonts/font6.fntdata" Type="http://schemas.openxmlformats.org/officeDocument/2006/relationships/font"/><Relationship Id="rId7" Target="fonts/font7.fntdata" Type="http://schemas.openxmlformats.org/officeDocument/2006/relationships/font"/><Relationship Id="rId8" Target="fonts/font8.fntdata" Type="http://schemas.openxmlformats.org/officeDocument/2006/relationships/font"/><Relationship Id="rId9" Target="fonts/font9.fntdata" Type="http://schemas.openxmlformats.org/officeDocument/2006/relationships/font"/></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 Id="rId3" Target="../media/image4.svg" Type="http://schemas.openxmlformats.org/officeDocument/2006/relationships/image"/><Relationship Id="rId4" Target="../media/image5.png" Type="http://schemas.openxmlformats.org/officeDocument/2006/relationships/image"/><Relationship Id="rId5" Target="../media/image6.svg" Type="http://schemas.openxmlformats.org/officeDocument/2006/relationships/image"/><Relationship Id="rId6" Target="../media/image7.png" Type="http://schemas.openxmlformats.org/officeDocument/2006/relationships/image"/><Relationship Id="rId7" Target="../media/image8.sv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 Id="rId3" Target="../media/image10.svg" Type="http://schemas.openxmlformats.org/officeDocument/2006/relationships/image"/><Relationship Id="rId4" Target="../media/image11.png" Type="http://schemas.openxmlformats.org/officeDocument/2006/relationships/image"/><Relationship Id="rId5" Target="../media/image12.sv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9.png" Type="http://schemas.openxmlformats.org/officeDocument/2006/relationships/image"/><Relationship Id="rId11" Target="../media/image20.svg" Type="http://schemas.openxmlformats.org/officeDocument/2006/relationships/image"/><Relationship Id="rId12" Target="../media/image21.png" Type="http://schemas.openxmlformats.org/officeDocument/2006/relationships/image"/><Relationship Id="rId13" Target="../media/image22.svg" Type="http://schemas.openxmlformats.org/officeDocument/2006/relationships/image"/><Relationship Id="rId14" Target="../media/image23.png" Type="http://schemas.openxmlformats.org/officeDocument/2006/relationships/image"/><Relationship Id="rId15" Target="../media/image24.svg" Type="http://schemas.openxmlformats.org/officeDocument/2006/relationships/image"/><Relationship Id="rId16" Target="../media/image25.png" Type="http://schemas.openxmlformats.org/officeDocument/2006/relationships/image"/><Relationship Id="rId17" Target="../media/image26.svg" Type="http://schemas.openxmlformats.org/officeDocument/2006/relationships/image"/><Relationship Id="rId2" Target="../media/image13.png" Type="http://schemas.openxmlformats.org/officeDocument/2006/relationships/image"/><Relationship Id="rId3" Target="../media/image14.svg" Type="http://schemas.openxmlformats.org/officeDocument/2006/relationships/image"/><Relationship Id="rId4" Target="../media/image9.png" Type="http://schemas.openxmlformats.org/officeDocument/2006/relationships/image"/><Relationship Id="rId5" Target="../media/image10.svg" Type="http://schemas.openxmlformats.org/officeDocument/2006/relationships/image"/><Relationship Id="rId6" Target="../media/image15.png" Type="http://schemas.openxmlformats.org/officeDocument/2006/relationships/image"/><Relationship Id="rId7" Target="../media/image16.svg" Type="http://schemas.openxmlformats.org/officeDocument/2006/relationships/image"/><Relationship Id="rId8" Target="../media/image17.png" Type="http://schemas.openxmlformats.org/officeDocument/2006/relationships/image"/><Relationship Id="rId9" Target="../media/image18.sv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1.png" Type="http://schemas.openxmlformats.org/officeDocument/2006/relationships/image"/><Relationship Id="rId11" Target="../media/image32.svg" Type="http://schemas.openxmlformats.org/officeDocument/2006/relationships/image"/><Relationship Id="rId12" Target="../media/image33.png" Type="http://schemas.openxmlformats.org/officeDocument/2006/relationships/image"/><Relationship Id="rId13" Target="../media/image34.svg" Type="http://schemas.openxmlformats.org/officeDocument/2006/relationships/image"/><Relationship Id="rId14" Target="../media/image35.png" Type="http://schemas.openxmlformats.org/officeDocument/2006/relationships/image"/><Relationship Id="rId15" Target="../media/image36.svg" Type="http://schemas.openxmlformats.org/officeDocument/2006/relationships/image"/><Relationship Id="rId16" Target="../media/image37.png" Type="http://schemas.openxmlformats.org/officeDocument/2006/relationships/image"/><Relationship Id="rId17" Target="../media/image38.svg" Type="http://schemas.openxmlformats.org/officeDocument/2006/relationships/image"/><Relationship Id="rId18" Target="../media/image39.png" Type="http://schemas.openxmlformats.org/officeDocument/2006/relationships/image"/><Relationship Id="rId19" Target="../media/image40.svg" Type="http://schemas.openxmlformats.org/officeDocument/2006/relationships/image"/><Relationship Id="rId2" Target="../media/image11.png" Type="http://schemas.openxmlformats.org/officeDocument/2006/relationships/image"/><Relationship Id="rId3" Target="../media/image12.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27.png" Type="http://schemas.openxmlformats.org/officeDocument/2006/relationships/image"/><Relationship Id="rId7" Target="../media/image28.svg" Type="http://schemas.openxmlformats.org/officeDocument/2006/relationships/image"/><Relationship Id="rId8" Target="../media/image29.png" Type="http://schemas.openxmlformats.org/officeDocument/2006/relationships/image"/><Relationship Id="rId9" Target="../media/image30.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1621257" y="332380"/>
            <a:ext cx="5964196" cy="1385570"/>
          </a:xfrm>
          <a:prstGeom prst="rect">
            <a:avLst/>
          </a:prstGeom>
        </p:spPr>
        <p:txBody>
          <a:bodyPr anchor="t" rtlCol="false" tIns="0" lIns="0" bIns="0" rIns="0">
            <a:spAutoFit/>
          </a:bodyPr>
          <a:lstStyle/>
          <a:p>
            <a:pPr algn="ctr">
              <a:lnSpc>
                <a:spcPts val="11200"/>
              </a:lnSpc>
            </a:pPr>
            <a:r>
              <a:rPr lang="en-US" sz="8000" spc="8" u="sng">
                <a:solidFill>
                  <a:srgbClr val="2A5E2D"/>
                </a:solidFill>
                <a:latin typeface="Virtual Bold"/>
              </a:rPr>
              <a:t>Be More Aware of Today</a:t>
            </a:r>
          </a:p>
        </p:txBody>
      </p:sp>
      <p:sp>
        <p:nvSpPr>
          <p:cNvPr name="TextBox 3" id="3"/>
          <p:cNvSpPr txBox="true"/>
          <p:nvPr/>
        </p:nvSpPr>
        <p:spPr>
          <a:xfrm rot="0">
            <a:off x="0" y="-79929"/>
            <a:ext cx="2024889" cy="2012703"/>
          </a:xfrm>
          <a:prstGeom prst="rect">
            <a:avLst/>
          </a:prstGeom>
        </p:spPr>
        <p:txBody>
          <a:bodyPr anchor="t" rtlCol="false" tIns="0" lIns="0" bIns="0" rIns="0">
            <a:spAutoFit/>
          </a:bodyPr>
          <a:lstStyle/>
          <a:p>
            <a:pPr algn="ctr">
              <a:lnSpc>
                <a:spcPts val="15433"/>
              </a:lnSpc>
            </a:pPr>
            <a:r>
              <a:rPr lang="en-US" sz="14030" spc="-519">
                <a:solidFill>
                  <a:srgbClr val="2A5E2D"/>
                </a:solidFill>
                <a:latin typeface="Source Serif Pro Bold"/>
              </a:rPr>
              <a:t>10</a:t>
            </a:r>
          </a:p>
        </p:txBody>
      </p:sp>
      <p:sp>
        <p:nvSpPr>
          <p:cNvPr name="TextBox 4" id="4"/>
          <p:cNvSpPr txBox="true"/>
          <p:nvPr/>
        </p:nvSpPr>
        <p:spPr>
          <a:xfrm rot="0">
            <a:off x="958334" y="295550"/>
            <a:ext cx="6871216" cy="568960"/>
          </a:xfrm>
          <a:prstGeom prst="rect">
            <a:avLst/>
          </a:prstGeom>
        </p:spPr>
        <p:txBody>
          <a:bodyPr anchor="t" rtlCol="false" tIns="0" lIns="0" bIns="0" rIns="0">
            <a:spAutoFit/>
          </a:bodyPr>
          <a:lstStyle/>
          <a:p>
            <a:pPr algn="ctr">
              <a:lnSpc>
                <a:spcPts val="4399"/>
              </a:lnSpc>
            </a:pPr>
            <a:r>
              <a:rPr lang="en-US" sz="3999" spc="-147">
                <a:solidFill>
                  <a:srgbClr val="2A5E2D"/>
                </a:solidFill>
                <a:latin typeface="Source Serif Pro Bold"/>
              </a:rPr>
              <a:t>Reasons To Let Go &amp; </a:t>
            </a:r>
          </a:p>
        </p:txBody>
      </p:sp>
      <p:grpSp>
        <p:nvGrpSpPr>
          <p:cNvPr name="Group 5" id="5"/>
          <p:cNvGrpSpPr/>
          <p:nvPr/>
        </p:nvGrpSpPr>
        <p:grpSpPr>
          <a:xfrm rot="0">
            <a:off x="0" y="2578948"/>
            <a:ext cx="7772400" cy="7772400"/>
            <a:chOff x="0" y="0"/>
            <a:chExt cx="10363200" cy="10363200"/>
          </a:xfrm>
        </p:grpSpPr>
        <p:pic>
          <p:nvPicPr>
            <p:cNvPr name="Picture 6" id="6"/>
            <p:cNvPicPr>
              <a:picLocks noChangeAspect="true"/>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0" t="0" r="0" b="0"/>
            <a:stretch>
              <a:fillRect/>
            </a:stretch>
          </p:blipFill>
          <p:spPr>
            <a:xfrm flipH="false" flipV="false" rot="0">
              <a:off x="0" y="0"/>
              <a:ext cx="5181600" cy="5181600"/>
            </a:xfrm>
            <a:prstGeom prst="rect">
              <a:avLst/>
            </a:prstGeom>
          </p:spPr>
        </p:pic>
        <p:pic>
          <p:nvPicPr>
            <p:cNvPr name="Picture 7" id="7"/>
            <p:cNvPicPr>
              <a:picLocks noChangeAspect="true"/>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0" t="0" r="0" b="0"/>
            <a:stretch>
              <a:fillRect/>
            </a:stretch>
          </p:blipFill>
          <p:spPr>
            <a:xfrm flipH="false" flipV="false" rot="0">
              <a:off x="0" y="5181600"/>
              <a:ext cx="5181600" cy="5181600"/>
            </a:xfrm>
            <a:prstGeom prst="rect">
              <a:avLst/>
            </a:prstGeom>
          </p:spPr>
        </p:pic>
        <p:pic>
          <p:nvPicPr>
            <p:cNvPr name="Picture 8" id="8"/>
            <p:cNvPicPr>
              <a:picLocks noChangeAspect="true"/>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0" t="0" r="0" b="0"/>
            <a:stretch>
              <a:fillRect/>
            </a:stretch>
          </p:blipFill>
          <p:spPr>
            <a:xfrm flipH="false" flipV="false" rot="0">
              <a:off x="5181600" y="0"/>
              <a:ext cx="5181600" cy="5181600"/>
            </a:xfrm>
            <a:prstGeom prst="rect">
              <a:avLst/>
            </a:prstGeom>
          </p:spPr>
        </p:pic>
        <p:pic>
          <p:nvPicPr>
            <p:cNvPr name="Picture 9" id="9"/>
            <p:cNvPicPr>
              <a:picLocks noChangeAspect="true"/>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0" t="0" r="0" b="0"/>
            <a:stretch>
              <a:fillRect/>
            </a:stretch>
          </p:blipFill>
          <p:spPr>
            <a:xfrm flipH="false" flipV="false" rot="0">
              <a:off x="5181600" y="5181600"/>
              <a:ext cx="5181600" cy="5181600"/>
            </a:xfrm>
            <a:prstGeom prst="rect">
              <a:avLst/>
            </a:prstGeom>
          </p:spPr>
        </p:pic>
      </p:grpSp>
      <p:pic>
        <p:nvPicPr>
          <p:cNvPr name="Picture 10" id="10"/>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false" flipV="false" rot="0">
            <a:off x="274568" y="2610333"/>
            <a:ext cx="7237897" cy="7481031"/>
          </a:xfrm>
          <a:prstGeom prst="rect">
            <a:avLst/>
          </a:prstGeom>
        </p:spPr>
      </p:pic>
      <p:grpSp>
        <p:nvGrpSpPr>
          <p:cNvPr name="Group 11" id="11"/>
          <p:cNvGrpSpPr/>
          <p:nvPr/>
        </p:nvGrpSpPr>
        <p:grpSpPr>
          <a:xfrm rot="0">
            <a:off x="520715" y="3112770"/>
            <a:ext cx="3236948" cy="1249680"/>
            <a:chOff x="0" y="0"/>
            <a:chExt cx="4315931" cy="1666240"/>
          </a:xfrm>
        </p:grpSpPr>
        <p:sp>
          <p:nvSpPr>
            <p:cNvPr name="TextBox 12" id="12"/>
            <p:cNvSpPr txBox="true"/>
            <p:nvPr/>
          </p:nvSpPr>
          <p:spPr>
            <a:xfrm rot="0">
              <a:off x="0" y="1044575"/>
              <a:ext cx="4315931" cy="621665"/>
            </a:xfrm>
            <a:prstGeom prst="rect">
              <a:avLst/>
            </a:prstGeom>
          </p:spPr>
          <p:txBody>
            <a:bodyPr anchor="t" rtlCol="false" tIns="0" lIns="0" bIns="0" rIns="0">
              <a:spAutoFit/>
            </a:bodyPr>
            <a:lstStyle/>
            <a:p>
              <a:pPr algn="ctr">
                <a:lnSpc>
                  <a:spcPts val="1200"/>
                </a:lnSpc>
              </a:pPr>
              <a:r>
                <a:rPr lang="en-US" sz="1200">
                  <a:solidFill>
                    <a:srgbClr val="2A5E2D"/>
                  </a:solidFill>
                  <a:latin typeface="Source Serif Pro Bold"/>
                </a:rPr>
                <a:t>When you let go of the past, it opens space for new experiences. You’ll struggle to make new memories if you are clinging to past ones.</a:t>
              </a:r>
            </a:p>
          </p:txBody>
        </p:sp>
        <p:sp>
          <p:nvSpPr>
            <p:cNvPr name="TextBox 13" id="13"/>
            <p:cNvSpPr txBox="true"/>
            <p:nvPr/>
          </p:nvSpPr>
          <p:spPr>
            <a:xfrm rot="0">
              <a:off x="0" y="104775"/>
              <a:ext cx="4315931" cy="911225"/>
            </a:xfrm>
            <a:prstGeom prst="rect">
              <a:avLst/>
            </a:prstGeom>
          </p:spPr>
          <p:txBody>
            <a:bodyPr anchor="t" rtlCol="false" tIns="0" lIns="0" bIns="0" rIns="0">
              <a:spAutoFit/>
            </a:bodyPr>
            <a:lstStyle/>
            <a:p>
              <a:pPr algn="ctr">
                <a:lnSpc>
                  <a:spcPts val="2400"/>
                </a:lnSpc>
              </a:pPr>
              <a:r>
                <a:rPr lang="en-US" sz="3000">
                  <a:solidFill>
                    <a:srgbClr val="2A5E2D"/>
                  </a:solidFill>
                  <a:latin typeface="Virtual Bold"/>
                </a:rPr>
                <a:t> 1. It helps you to leave space for something new</a:t>
              </a:r>
            </a:p>
          </p:txBody>
        </p:sp>
      </p:grpSp>
      <p:grpSp>
        <p:nvGrpSpPr>
          <p:cNvPr name="Group 14" id="14"/>
          <p:cNvGrpSpPr/>
          <p:nvPr/>
        </p:nvGrpSpPr>
        <p:grpSpPr>
          <a:xfrm rot="0">
            <a:off x="520715" y="4533900"/>
            <a:ext cx="3236948" cy="1097280"/>
            <a:chOff x="0" y="0"/>
            <a:chExt cx="4315931" cy="1463040"/>
          </a:xfrm>
        </p:grpSpPr>
        <p:sp>
          <p:nvSpPr>
            <p:cNvPr name="TextBox 15" id="15"/>
            <p:cNvSpPr txBox="true"/>
            <p:nvPr/>
          </p:nvSpPr>
          <p:spPr>
            <a:xfrm rot="0">
              <a:off x="0" y="638175"/>
              <a:ext cx="4315931" cy="824865"/>
            </a:xfrm>
            <a:prstGeom prst="rect">
              <a:avLst/>
            </a:prstGeom>
          </p:spPr>
          <p:txBody>
            <a:bodyPr anchor="t" rtlCol="false" tIns="0" lIns="0" bIns="0" rIns="0">
              <a:spAutoFit/>
            </a:bodyPr>
            <a:lstStyle/>
            <a:p>
              <a:pPr algn="ctr">
                <a:lnSpc>
                  <a:spcPts val="1200"/>
                </a:lnSpc>
              </a:pPr>
              <a:r>
                <a:rPr lang="en-US" sz="1200">
                  <a:solidFill>
                    <a:srgbClr val="2A5E2D"/>
                  </a:solidFill>
                  <a:latin typeface="Source Serif Pro Bold"/>
                </a:rPr>
                <a:t>Letting go of the things that have hurt you and being more aware of today can actually make you stronger. It shows you that you are in control of your happiness.</a:t>
              </a:r>
            </a:p>
          </p:txBody>
        </p:sp>
        <p:sp>
          <p:nvSpPr>
            <p:cNvPr name="TextBox 16" id="16"/>
            <p:cNvSpPr txBox="true"/>
            <p:nvPr/>
          </p:nvSpPr>
          <p:spPr>
            <a:xfrm rot="0">
              <a:off x="0" y="104775"/>
              <a:ext cx="4315931" cy="504825"/>
            </a:xfrm>
            <a:prstGeom prst="rect">
              <a:avLst/>
            </a:prstGeom>
          </p:spPr>
          <p:txBody>
            <a:bodyPr anchor="t" rtlCol="false" tIns="0" lIns="0" bIns="0" rIns="0">
              <a:spAutoFit/>
            </a:bodyPr>
            <a:lstStyle/>
            <a:p>
              <a:pPr algn="ctr">
                <a:lnSpc>
                  <a:spcPts val="2400"/>
                </a:lnSpc>
              </a:pPr>
              <a:r>
                <a:rPr lang="en-US" sz="3000">
                  <a:solidFill>
                    <a:srgbClr val="2A5E2D"/>
                  </a:solidFill>
                  <a:latin typeface="Virtual Bold"/>
                </a:rPr>
                <a:t>2. You'll become stronger</a:t>
              </a:r>
            </a:p>
          </p:txBody>
        </p:sp>
      </p:grpSp>
      <p:grpSp>
        <p:nvGrpSpPr>
          <p:cNvPr name="Group 17" id="17"/>
          <p:cNvGrpSpPr/>
          <p:nvPr/>
        </p:nvGrpSpPr>
        <p:grpSpPr>
          <a:xfrm rot="0">
            <a:off x="520715" y="5802208"/>
            <a:ext cx="3236948" cy="1097280"/>
            <a:chOff x="0" y="0"/>
            <a:chExt cx="4315931" cy="1463040"/>
          </a:xfrm>
        </p:grpSpPr>
        <p:sp>
          <p:nvSpPr>
            <p:cNvPr name="TextBox 18" id="18"/>
            <p:cNvSpPr txBox="true"/>
            <p:nvPr/>
          </p:nvSpPr>
          <p:spPr>
            <a:xfrm rot="0">
              <a:off x="0" y="638175"/>
              <a:ext cx="4315931" cy="824865"/>
            </a:xfrm>
            <a:prstGeom prst="rect">
              <a:avLst/>
            </a:prstGeom>
          </p:spPr>
          <p:txBody>
            <a:bodyPr anchor="t" rtlCol="false" tIns="0" lIns="0" bIns="0" rIns="0">
              <a:spAutoFit/>
            </a:bodyPr>
            <a:lstStyle/>
            <a:p>
              <a:pPr algn="ctr">
                <a:lnSpc>
                  <a:spcPts val="1200"/>
                </a:lnSpc>
              </a:pPr>
              <a:r>
                <a:rPr lang="en-US" sz="1200">
                  <a:solidFill>
                    <a:srgbClr val="2A5E2D"/>
                  </a:solidFill>
                  <a:latin typeface="Source Serif Pro Bold"/>
                </a:rPr>
                <a:t>Finally being able to let go of something that you have held onto for years can feel like a huge weight has been lifted. You’ll enjoy life more and appreciate what you have.</a:t>
              </a:r>
            </a:p>
          </p:txBody>
        </p:sp>
        <p:sp>
          <p:nvSpPr>
            <p:cNvPr name="TextBox 19" id="19"/>
            <p:cNvSpPr txBox="true"/>
            <p:nvPr/>
          </p:nvSpPr>
          <p:spPr>
            <a:xfrm rot="0">
              <a:off x="0" y="104775"/>
              <a:ext cx="4315931" cy="504825"/>
            </a:xfrm>
            <a:prstGeom prst="rect">
              <a:avLst/>
            </a:prstGeom>
          </p:spPr>
          <p:txBody>
            <a:bodyPr anchor="t" rtlCol="false" tIns="0" lIns="0" bIns="0" rIns="0">
              <a:spAutoFit/>
            </a:bodyPr>
            <a:lstStyle/>
            <a:p>
              <a:pPr algn="ctr">
                <a:lnSpc>
                  <a:spcPts val="2400"/>
                </a:lnSpc>
              </a:pPr>
              <a:r>
                <a:rPr lang="en-US" sz="3000">
                  <a:solidFill>
                    <a:srgbClr val="2A5E2D"/>
                  </a:solidFill>
                  <a:latin typeface="Virtual Bold"/>
                </a:rPr>
                <a:t>3. Feel like a weight has been lifter</a:t>
              </a:r>
            </a:p>
          </p:txBody>
        </p:sp>
      </p:grpSp>
      <p:grpSp>
        <p:nvGrpSpPr>
          <p:cNvPr name="Group 20" id="20"/>
          <p:cNvGrpSpPr/>
          <p:nvPr/>
        </p:nvGrpSpPr>
        <p:grpSpPr>
          <a:xfrm rot="0">
            <a:off x="520715" y="7094220"/>
            <a:ext cx="3236948" cy="1097280"/>
            <a:chOff x="0" y="0"/>
            <a:chExt cx="4315931" cy="1463040"/>
          </a:xfrm>
        </p:grpSpPr>
        <p:sp>
          <p:nvSpPr>
            <p:cNvPr name="TextBox 21" id="21"/>
            <p:cNvSpPr txBox="true"/>
            <p:nvPr/>
          </p:nvSpPr>
          <p:spPr>
            <a:xfrm rot="0">
              <a:off x="0" y="638175"/>
              <a:ext cx="4315931" cy="824865"/>
            </a:xfrm>
            <a:prstGeom prst="rect">
              <a:avLst/>
            </a:prstGeom>
          </p:spPr>
          <p:txBody>
            <a:bodyPr anchor="t" rtlCol="false" tIns="0" lIns="0" bIns="0" rIns="0">
              <a:spAutoFit/>
            </a:bodyPr>
            <a:lstStyle/>
            <a:p>
              <a:pPr algn="ctr">
                <a:lnSpc>
                  <a:spcPts val="1200"/>
                </a:lnSpc>
              </a:pPr>
              <a:r>
                <a:rPr lang="en-US" sz="1200">
                  <a:solidFill>
                    <a:srgbClr val="2A5E2D"/>
                  </a:solidFill>
                  <a:latin typeface="Source Serif Pro Bold"/>
                </a:rPr>
                <a:t>Clinging onto the past and worrying about the future isn’t Bgoing to bring you peace. By letting it go, you’ll get to live a more peaceful life.</a:t>
              </a:r>
            </a:p>
          </p:txBody>
        </p:sp>
        <p:sp>
          <p:nvSpPr>
            <p:cNvPr name="TextBox 22" id="22"/>
            <p:cNvSpPr txBox="true"/>
            <p:nvPr/>
          </p:nvSpPr>
          <p:spPr>
            <a:xfrm rot="0">
              <a:off x="0" y="104775"/>
              <a:ext cx="4315931" cy="504825"/>
            </a:xfrm>
            <a:prstGeom prst="rect">
              <a:avLst/>
            </a:prstGeom>
          </p:spPr>
          <p:txBody>
            <a:bodyPr anchor="t" rtlCol="false" tIns="0" lIns="0" bIns="0" rIns="0">
              <a:spAutoFit/>
            </a:bodyPr>
            <a:lstStyle/>
            <a:p>
              <a:pPr algn="ctr">
                <a:lnSpc>
                  <a:spcPts val="2400"/>
                </a:lnSpc>
              </a:pPr>
              <a:r>
                <a:rPr lang="en-US" sz="3000">
                  <a:solidFill>
                    <a:srgbClr val="2A5E2D"/>
                  </a:solidFill>
                  <a:latin typeface="Virtual Bold"/>
                </a:rPr>
                <a:t>4. Live a more peaceful life</a:t>
              </a:r>
            </a:p>
          </p:txBody>
        </p:sp>
      </p:grpSp>
      <p:grpSp>
        <p:nvGrpSpPr>
          <p:cNvPr name="Group 23" id="23"/>
          <p:cNvGrpSpPr/>
          <p:nvPr/>
        </p:nvGrpSpPr>
        <p:grpSpPr>
          <a:xfrm rot="0">
            <a:off x="520715" y="8374380"/>
            <a:ext cx="3236948" cy="1097280"/>
            <a:chOff x="0" y="0"/>
            <a:chExt cx="4315931" cy="1463040"/>
          </a:xfrm>
        </p:grpSpPr>
        <p:sp>
          <p:nvSpPr>
            <p:cNvPr name="TextBox 24" id="24"/>
            <p:cNvSpPr txBox="true"/>
            <p:nvPr/>
          </p:nvSpPr>
          <p:spPr>
            <a:xfrm rot="0">
              <a:off x="0" y="638175"/>
              <a:ext cx="4315931" cy="824865"/>
            </a:xfrm>
            <a:prstGeom prst="rect">
              <a:avLst/>
            </a:prstGeom>
          </p:spPr>
          <p:txBody>
            <a:bodyPr anchor="t" rtlCol="false" tIns="0" lIns="0" bIns="0" rIns="0">
              <a:spAutoFit/>
            </a:bodyPr>
            <a:lstStyle/>
            <a:p>
              <a:pPr algn="ctr">
                <a:lnSpc>
                  <a:spcPts val="1200"/>
                </a:lnSpc>
              </a:pPr>
              <a:r>
                <a:rPr lang="en-US" sz="1200">
                  <a:solidFill>
                    <a:srgbClr val="2A5E2D"/>
                  </a:solidFill>
                  <a:latin typeface="Source Serif Pro Bold"/>
                </a:rPr>
                <a:t>Becoming more mindful and overcoming past events can really boost your confidence. You’ll then find it easier to tackle future problems that come along. </a:t>
              </a:r>
            </a:p>
          </p:txBody>
        </p:sp>
        <p:sp>
          <p:nvSpPr>
            <p:cNvPr name="TextBox 25" id="25"/>
            <p:cNvSpPr txBox="true"/>
            <p:nvPr/>
          </p:nvSpPr>
          <p:spPr>
            <a:xfrm rot="0">
              <a:off x="0" y="104775"/>
              <a:ext cx="4315931" cy="504825"/>
            </a:xfrm>
            <a:prstGeom prst="rect">
              <a:avLst/>
            </a:prstGeom>
          </p:spPr>
          <p:txBody>
            <a:bodyPr anchor="t" rtlCol="false" tIns="0" lIns="0" bIns="0" rIns="0">
              <a:spAutoFit/>
            </a:bodyPr>
            <a:lstStyle/>
            <a:p>
              <a:pPr algn="ctr">
                <a:lnSpc>
                  <a:spcPts val="2400"/>
                </a:lnSpc>
              </a:pPr>
              <a:r>
                <a:rPr lang="en-US" sz="3000">
                  <a:solidFill>
                    <a:srgbClr val="2A5E2D"/>
                  </a:solidFill>
                  <a:latin typeface="Virtual Bold"/>
                </a:rPr>
                <a:t>5. A boost in self-confidence</a:t>
              </a:r>
            </a:p>
          </p:txBody>
        </p:sp>
      </p:grpSp>
      <p:grpSp>
        <p:nvGrpSpPr>
          <p:cNvPr name="Group 26" id="26"/>
          <p:cNvGrpSpPr/>
          <p:nvPr/>
        </p:nvGrpSpPr>
        <p:grpSpPr>
          <a:xfrm rot="0">
            <a:off x="3886200" y="4476750"/>
            <a:ext cx="3331047" cy="1097280"/>
            <a:chOff x="0" y="0"/>
            <a:chExt cx="4441395" cy="1463040"/>
          </a:xfrm>
        </p:grpSpPr>
        <p:sp>
          <p:nvSpPr>
            <p:cNvPr name="TextBox 27" id="27"/>
            <p:cNvSpPr txBox="true"/>
            <p:nvPr/>
          </p:nvSpPr>
          <p:spPr>
            <a:xfrm rot="0">
              <a:off x="0" y="638175"/>
              <a:ext cx="4441395" cy="824865"/>
            </a:xfrm>
            <a:prstGeom prst="rect">
              <a:avLst/>
            </a:prstGeom>
          </p:spPr>
          <p:txBody>
            <a:bodyPr anchor="t" rtlCol="false" tIns="0" lIns="0" bIns="0" rIns="0">
              <a:spAutoFit/>
            </a:bodyPr>
            <a:lstStyle/>
            <a:p>
              <a:pPr algn="ctr">
                <a:lnSpc>
                  <a:spcPts val="1200"/>
                </a:lnSpc>
              </a:pPr>
              <a:r>
                <a:rPr lang="en-US" sz="1200">
                  <a:solidFill>
                    <a:srgbClr val="2A5E2D"/>
                  </a:solidFill>
                  <a:latin typeface="Source Serif Pro Bold"/>
                </a:rPr>
                <a:t>When you are clinging to the past, you are basically its slave. As you are too focused on what has happened, you’ll miss what is actually happening in front of you.</a:t>
              </a:r>
            </a:p>
          </p:txBody>
        </p:sp>
        <p:sp>
          <p:nvSpPr>
            <p:cNvPr name="TextBox 28" id="28"/>
            <p:cNvSpPr txBox="true"/>
            <p:nvPr/>
          </p:nvSpPr>
          <p:spPr>
            <a:xfrm rot="0">
              <a:off x="0" y="104775"/>
              <a:ext cx="4441395" cy="504825"/>
            </a:xfrm>
            <a:prstGeom prst="rect">
              <a:avLst/>
            </a:prstGeom>
          </p:spPr>
          <p:txBody>
            <a:bodyPr anchor="t" rtlCol="false" tIns="0" lIns="0" bIns="0" rIns="0">
              <a:spAutoFit/>
            </a:bodyPr>
            <a:lstStyle/>
            <a:p>
              <a:pPr algn="ctr">
                <a:lnSpc>
                  <a:spcPts val="2400"/>
                </a:lnSpc>
              </a:pPr>
              <a:r>
                <a:rPr lang="en-US" sz="3000">
                  <a:solidFill>
                    <a:srgbClr val="2A5E2D"/>
                  </a:solidFill>
                  <a:latin typeface="Virtual Bold"/>
                </a:rPr>
                <a:t>6. You are a slave to your past</a:t>
              </a:r>
            </a:p>
          </p:txBody>
        </p:sp>
      </p:grpSp>
      <p:grpSp>
        <p:nvGrpSpPr>
          <p:cNvPr name="Group 29" id="29"/>
          <p:cNvGrpSpPr/>
          <p:nvPr/>
        </p:nvGrpSpPr>
        <p:grpSpPr>
          <a:xfrm rot="0">
            <a:off x="3935273" y="3188970"/>
            <a:ext cx="3331047" cy="1097280"/>
            <a:chOff x="0" y="0"/>
            <a:chExt cx="4441395" cy="1463040"/>
          </a:xfrm>
        </p:grpSpPr>
        <p:sp>
          <p:nvSpPr>
            <p:cNvPr name="TextBox 30" id="30"/>
            <p:cNvSpPr txBox="true"/>
            <p:nvPr/>
          </p:nvSpPr>
          <p:spPr>
            <a:xfrm rot="0">
              <a:off x="0" y="638175"/>
              <a:ext cx="4441395" cy="824865"/>
            </a:xfrm>
            <a:prstGeom prst="rect">
              <a:avLst/>
            </a:prstGeom>
          </p:spPr>
          <p:txBody>
            <a:bodyPr anchor="t" rtlCol="false" tIns="0" lIns="0" bIns="0" rIns="0">
              <a:spAutoFit/>
            </a:bodyPr>
            <a:lstStyle/>
            <a:p>
              <a:pPr algn="ctr">
                <a:lnSpc>
                  <a:spcPts val="1200"/>
                </a:lnSpc>
              </a:pPr>
              <a:r>
                <a:rPr lang="en-US" sz="1200">
                  <a:solidFill>
                    <a:srgbClr val="2A5E2D"/>
                  </a:solidFill>
                  <a:latin typeface="Source Serif Pro Bold"/>
                </a:rPr>
                <a:t>Letting go gives you an awesome sense of freedom. We all want to feel free to live our lives and be happy. You can’t do that if you are constantly worrying.</a:t>
              </a:r>
            </a:p>
          </p:txBody>
        </p:sp>
        <p:sp>
          <p:nvSpPr>
            <p:cNvPr name="TextBox 31" id="31"/>
            <p:cNvSpPr txBox="true"/>
            <p:nvPr/>
          </p:nvSpPr>
          <p:spPr>
            <a:xfrm rot="0">
              <a:off x="0" y="104775"/>
              <a:ext cx="4441395" cy="504825"/>
            </a:xfrm>
            <a:prstGeom prst="rect">
              <a:avLst/>
            </a:prstGeom>
          </p:spPr>
          <p:txBody>
            <a:bodyPr anchor="t" rtlCol="false" tIns="0" lIns="0" bIns="0" rIns="0">
              <a:spAutoFit/>
            </a:bodyPr>
            <a:lstStyle/>
            <a:p>
              <a:pPr algn="ctr">
                <a:lnSpc>
                  <a:spcPts val="2400"/>
                </a:lnSpc>
              </a:pPr>
              <a:r>
                <a:rPr lang="en-US" sz="3000">
                  <a:solidFill>
                    <a:srgbClr val="2A5E2D"/>
                  </a:solidFill>
                  <a:latin typeface="Virtual Bold"/>
                </a:rPr>
                <a:t>7. You'll gain a sense of freedom</a:t>
              </a:r>
            </a:p>
          </p:txBody>
        </p:sp>
      </p:grpSp>
      <p:grpSp>
        <p:nvGrpSpPr>
          <p:cNvPr name="Group 32" id="32"/>
          <p:cNvGrpSpPr/>
          <p:nvPr/>
        </p:nvGrpSpPr>
        <p:grpSpPr>
          <a:xfrm rot="0">
            <a:off x="3886200" y="5897458"/>
            <a:ext cx="3331047" cy="944880"/>
            <a:chOff x="0" y="0"/>
            <a:chExt cx="4441395" cy="1259840"/>
          </a:xfrm>
        </p:grpSpPr>
        <p:sp>
          <p:nvSpPr>
            <p:cNvPr name="TextBox 33" id="33"/>
            <p:cNvSpPr txBox="true"/>
            <p:nvPr/>
          </p:nvSpPr>
          <p:spPr>
            <a:xfrm rot="0">
              <a:off x="0" y="638175"/>
              <a:ext cx="4441395" cy="621665"/>
            </a:xfrm>
            <a:prstGeom prst="rect">
              <a:avLst/>
            </a:prstGeom>
          </p:spPr>
          <p:txBody>
            <a:bodyPr anchor="t" rtlCol="false" tIns="0" lIns="0" bIns="0" rIns="0">
              <a:spAutoFit/>
            </a:bodyPr>
            <a:lstStyle/>
            <a:p>
              <a:pPr algn="ctr">
                <a:lnSpc>
                  <a:spcPts val="1200"/>
                </a:lnSpc>
              </a:pPr>
              <a:r>
                <a:rPr lang="en-US" sz="1200">
                  <a:solidFill>
                    <a:srgbClr val="2A5E2D"/>
                  </a:solidFill>
                  <a:latin typeface="Source Serif Pro Bold"/>
                </a:rPr>
                <a:t>When you let go and become more aware of the now, you’ll start to appreciate life a lot more.</a:t>
              </a:r>
            </a:p>
          </p:txBody>
        </p:sp>
        <p:sp>
          <p:nvSpPr>
            <p:cNvPr name="TextBox 34" id="34"/>
            <p:cNvSpPr txBox="true"/>
            <p:nvPr/>
          </p:nvSpPr>
          <p:spPr>
            <a:xfrm rot="0">
              <a:off x="0" y="104775"/>
              <a:ext cx="4441395" cy="504825"/>
            </a:xfrm>
            <a:prstGeom prst="rect">
              <a:avLst/>
            </a:prstGeom>
          </p:spPr>
          <p:txBody>
            <a:bodyPr anchor="t" rtlCol="false" tIns="0" lIns="0" bIns="0" rIns="0">
              <a:spAutoFit/>
            </a:bodyPr>
            <a:lstStyle/>
            <a:p>
              <a:pPr algn="ctr">
                <a:lnSpc>
                  <a:spcPts val="2400"/>
                </a:lnSpc>
              </a:pPr>
              <a:r>
                <a:rPr lang="en-US" sz="3000">
                  <a:solidFill>
                    <a:srgbClr val="2A5E2D"/>
                  </a:solidFill>
                  <a:latin typeface="Virtual Bold"/>
                </a:rPr>
                <a:t>8. You will appreciate life</a:t>
              </a:r>
            </a:p>
          </p:txBody>
        </p:sp>
      </p:grpSp>
      <p:grpSp>
        <p:nvGrpSpPr>
          <p:cNvPr name="Group 35" id="35"/>
          <p:cNvGrpSpPr/>
          <p:nvPr/>
        </p:nvGrpSpPr>
        <p:grpSpPr>
          <a:xfrm rot="0">
            <a:off x="3886200" y="7037070"/>
            <a:ext cx="3331047" cy="944880"/>
            <a:chOff x="0" y="0"/>
            <a:chExt cx="4441395" cy="1259840"/>
          </a:xfrm>
        </p:grpSpPr>
        <p:sp>
          <p:nvSpPr>
            <p:cNvPr name="TextBox 36" id="36"/>
            <p:cNvSpPr txBox="true"/>
            <p:nvPr/>
          </p:nvSpPr>
          <p:spPr>
            <a:xfrm rot="0">
              <a:off x="0" y="638175"/>
              <a:ext cx="4441395" cy="621665"/>
            </a:xfrm>
            <a:prstGeom prst="rect">
              <a:avLst/>
            </a:prstGeom>
          </p:spPr>
          <p:txBody>
            <a:bodyPr anchor="t" rtlCol="false" tIns="0" lIns="0" bIns="0" rIns="0">
              <a:spAutoFit/>
            </a:bodyPr>
            <a:lstStyle/>
            <a:p>
              <a:pPr algn="ctr">
                <a:lnSpc>
                  <a:spcPts val="1200"/>
                </a:lnSpc>
              </a:pPr>
              <a:r>
                <a:rPr lang="en-US" sz="1200">
                  <a:solidFill>
                    <a:srgbClr val="2A5E2D"/>
                  </a:solidFill>
                  <a:latin typeface="Source Serif Pro Bold"/>
                </a:rPr>
                <a:t>The main benefit of letting go of the past and worry over the future, is that you’ll enjoy each moment. This will make you happier overall. </a:t>
              </a:r>
            </a:p>
          </p:txBody>
        </p:sp>
        <p:sp>
          <p:nvSpPr>
            <p:cNvPr name="TextBox 37" id="37"/>
            <p:cNvSpPr txBox="true"/>
            <p:nvPr/>
          </p:nvSpPr>
          <p:spPr>
            <a:xfrm rot="0">
              <a:off x="0" y="104775"/>
              <a:ext cx="4441395" cy="504825"/>
            </a:xfrm>
            <a:prstGeom prst="rect">
              <a:avLst/>
            </a:prstGeom>
          </p:spPr>
          <p:txBody>
            <a:bodyPr anchor="t" rtlCol="false" tIns="0" lIns="0" bIns="0" rIns="0">
              <a:spAutoFit/>
            </a:bodyPr>
            <a:lstStyle/>
            <a:p>
              <a:pPr algn="ctr">
                <a:lnSpc>
                  <a:spcPts val="2400"/>
                </a:lnSpc>
              </a:pPr>
              <a:r>
                <a:rPr lang="en-US" sz="3000">
                  <a:solidFill>
                    <a:srgbClr val="2A5E2D"/>
                  </a:solidFill>
                  <a:latin typeface="Virtual Bold"/>
                </a:rPr>
                <a:t>9. You'll enjoy each moment</a:t>
              </a:r>
            </a:p>
          </p:txBody>
        </p:sp>
      </p:grpSp>
      <p:grpSp>
        <p:nvGrpSpPr>
          <p:cNvPr name="Group 38" id="38"/>
          <p:cNvGrpSpPr/>
          <p:nvPr/>
        </p:nvGrpSpPr>
        <p:grpSpPr>
          <a:xfrm rot="0">
            <a:off x="3886200" y="8317230"/>
            <a:ext cx="3331047" cy="1097280"/>
            <a:chOff x="0" y="0"/>
            <a:chExt cx="4441395" cy="1463040"/>
          </a:xfrm>
        </p:grpSpPr>
        <p:sp>
          <p:nvSpPr>
            <p:cNvPr name="TextBox 39" id="39"/>
            <p:cNvSpPr txBox="true"/>
            <p:nvPr/>
          </p:nvSpPr>
          <p:spPr>
            <a:xfrm rot="0">
              <a:off x="0" y="638175"/>
              <a:ext cx="4441395" cy="824865"/>
            </a:xfrm>
            <a:prstGeom prst="rect">
              <a:avLst/>
            </a:prstGeom>
          </p:spPr>
          <p:txBody>
            <a:bodyPr anchor="t" rtlCol="false" tIns="0" lIns="0" bIns="0" rIns="0">
              <a:spAutoFit/>
            </a:bodyPr>
            <a:lstStyle/>
            <a:p>
              <a:pPr algn="ctr">
                <a:lnSpc>
                  <a:spcPts val="1200"/>
                </a:lnSpc>
              </a:pPr>
              <a:r>
                <a:rPr lang="en-US" sz="1200">
                  <a:solidFill>
                    <a:srgbClr val="2A5E2D"/>
                  </a:solidFill>
                  <a:latin typeface="Source Serif Pro Bold"/>
                </a:rPr>
                <a:t>The final reason to let it go and be aware of now, is that your stress levels will reduce. You can’t enjoy your life if you are continuously stressed out.</a:t>
              </a:r>
            </a:p>
          </p:txBody>
        </p:sp>
        <p:sp>
          <p:nvSpPr>
            <p:cNvPr name="TextBox 40" id="40"/>
            <p:cNvSpPr txBox="true"/>
            <p:nvPr/>
          </p:nvSpPr>
          <p:spPr>
            <a:xfrm rot="0">
              <a:off x="0" y="104775"/>
              <a:ext cx="4441395" cy="504825"/>
            </a:xfrm>
            <a:prstGeom prst="rect">
              <a:avLst/>
            </a:prstGeom>
          </p:spPr>
          <p:txBody>
            <a:bodyPr anchor="t" rtlCol="false" tIns="0" lIns="0" bIns="0" rIns="0">
              <a:spAutoFit/>
            </a:bodyPr>
            <a:lstStyle/>
            <a:p>
              <a:pPr algn="ctr">
                <a:lnSpc>
                  <a:spcPts val="2400"/>
                </a:lnSpc>
              </a:pPr>
              <a:r>
                <a:rPr lang="en-US" sz="3000">
                  <a:solidFill>
                    <a:srgbClr val="2A5E2D"/>
                  </a:solidFill>
                  <a:latin typeface="Virtual Bold"/>
                </a:rPr>
                <a:t>10. Your stress levels will reduce</a:t>
              </a:r>
            </a:p>
          </p:txBody>
        </p:sp>
      </p:grpSp>
      <p:sp>
        <p:nvSpPr>
          <p:cNvPr name="TextBox 41" id="41"/>
          <p:cNvSpPr txBox="true"/>
          <p:nvPr/>
        </p:nvSpPr>
        <p:spPr>
          <a:xfrm rot="0">
            <a:off x="520715" y="1784625"/>
            <a:ext cx="6745604" cy="537845"/>
          </a:xfrm>
          <a:prstGeom prst="rect">
            <a:avLst/>
          </a:prstGeom>
        </p:spPr>
        <p:txBody>
          <a:bodyPr anchor="t" rtlCol="false" tIns="0" lIns="0" bIns="0" rIns="0">
            <a:spAutoFit/>
          </a:bodyPr>
          <a:lstStyle/>
          <a:p>
            <a:pPr algn="ctr">
              <a:lnSpc>
                <a:spcPts val="1359"/>
              </a:lnSpc>
            </a:pPr>
            <a:r>
              <a:rPr lang="en-US" sz="1699">
                <a:solidFill>
                  <a:srgbClr val="2A5E2D"/>
                </a:solidFill>
                <a:latin typeface="Source Serif Pro Bold"/>
              </a:rPr>
              <a:t>Letting go of the past and your worries isn’t just good to do, it’s essential for your mental health. Here’s 10 reasons to let go and start to become more aware of today…</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8AC44F"/>
        </a:solidFill>
      </p:bgPr>
    </p:bg>
    <p:spTree>
      <p:nvGrpSpPr>
        <p:cNvPr id="1" name=""/>
        <p:cNvGrpSpPr/>
        <p:nvPr/>
      </p:nvGrpSpPr>
      <p:grpSpPr>
        <a:xfrm>
          <a:off x="0" y="0"/>
          <a:ext cx="0" cy="0"/>
          <a:chOff x="0" y="0"/>
          <a:chExt cx="0" cy="0"/>
        </a:xfrm>
      </p:grpSpPr>
      <p:pic>
        <p:nvPicPr>
          <p:cNvPr name="Picture 2" id="2"/>
          <p:cNvPicPr>
            <a:picLocks noChangeAspect="true"/>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0" t="0" r="0" b="0"/>
          <a:stretch>
            <a:fillRect/>
          </a:stretch>
        </p:blipFill>
        <p:spPr>
          <a:xfrm flipH="false" flipV="false" rot="0">
            <a:off x="233924" y="2419833"/>
            <a:ext cx="7237897" cy="7481031"/>
          </a:xfrm>
          <a:prstGeom prst="rect">
            <a:avLst/>
          </a:prstGeom>
        </p:spPr>
      </p:pic>
      <p:sp>
        <p:nvSpPr>
          <p:cNvPr name="TextBox 3" id="3"/>
          <p:cNvSpPr txBox="true"/>
          <p:nvPr/>
        </p:nvSpPr>
        <p:spPr>
          <a:xfrm rot="0">
            <a:off x="777240" y="3039467"/>
            <a:ext cx="6151126" cy="6296025"/>
          </a:xfrm>
          <a:prstGeom prst="rect">
            <a:avLst/>
          </a:prstGeom>
        </p:spPr>
        <p:txBody>
          <a:bodyPr anchor="t" rtlCol="false" tIns="0" lIns="0" bIns="0" rIns="0">
            <a:spAutoFit/>
          </a:bodyPr>
          <a:lstStyle/>
          <a:p>
            <a:pPr marL="323850" indent="-161925" lvl="1">
              <a:lnSpc>
                <a:spcPts val="1500"/>
              </a:lnSpc>
              <a:buFont typeface="Arial"/>
              <a:buChar char="•"/>
            </a:pPr>
            <a:r>
              <a:rPr lang="en-US" sz="1500">
                <a:solidFill>
                  <a:srgbClr val="2A5E2D"/>
                </a:solidFill>
                <a:latin typeface="Source Serif Pro Bold"/>
              </a:rPr>
              <a:t>Planning is a key part of living in the moment. It calms the mind, enabling you to focus more on the here and now.</a:t>
            </a:r>
          </a:p>
          <a:p>
            <a:pPr marL="323850" indent="-161925" lvl="1">
              <a:lnSpc>
                <a:spcPts val="1500"/>
              </a:lnSpc>
              <a:buFont typeface="Arial"/>
              <a:buChar char="•"/>
            </a:pPr>
            <a:r>
              <a:rPr lang="en-US" sz="1500">
                <a:solidFill>
                  <a:srgbClr val="2A5E2D"/>
                </a:solidFill>
                <a:latin typeface="Source Serif Pro Bold"/>
              </a:rPr>
              <a:t>Take a look around you. What do you see? Focus on each object in detail.</a:t>
            </a:r>
          </a:p>
          <a:p>
            <a:pPr marL="323850" indent="-161925" lvl="1">
              <a:lnSpc>
                <a:spcPts val="1500"/>
              </a:lnSpc>
              <a:buFont typeface="Arial"/>
              <a:buChar char="•"/>
            </a:pPr>
            <a:r>
              <a:rPr lang="en-US" sz="1500">
                <a:solidFill>
                  <a:srgbClr val="2A5E2D"/>
                </a:solidFill>
                <a:latin typeface="Source Serif Pro Bold"/>
              </a:rPr>
              <a:t>Wake up a little earlier and meditate before starting your day.</a:t>
            </a:r>
          </a:p>
          <a:p>
            <a:pPr marL="323850" indent="-161925" lvl="1">
              <a:lnSpc>
                <a:spcPts val="1500"/>
              </a:lnSpc>
              <a:buFont typeface="Arial"/>
              <a:buChar char="•"/>
            </a:pPr>
            <a:r>
              <a:rPr lang="en-US" sz="1500">
                <a:solidFill>
                  <a:srgbClr val="2A5E2D"/>
                </a:solidFill>
                <a:latin typeface="Source Serif Pro Bold"/>
              </a:rPr>
              <a:t>Take part in short meditation sessions. You don’t need to do it for hours to enjoy its benefits.</a:t>
            </a:r>
          </a:p>
          <a:p>
            <a:pPr marL="323850" indent="-161925" lvl="1">
              <a:lnSpc>
                <a:spcPts val="1500"/>
              </a:lnSpc>
              <a:buFont typeface="Arial"/>
              <a:buChar char="•"/>
            </a:pPr>
            <a:r>
              <a:rPr lang="en-US" sz="1500">
                <a:solidFill>
                  <a:srgbClr val="2A5E2D"/>
                </a:solidFill>
                <a:latin typeface="Source Serif Pro Bold"/>
              </a:rPr>
              <a:t>Go on a mindful walk. Notice everything around you from the sights to the smells you experience.</a:t>
            </a:r>
          </a:p>
          <a:p>
            <a:pPr marL="323850" indent="-161925" lvl="1">
              <a:lnSpc>
                <a:spcPts val="1500"/>
              </a:lnSpc>
              <a:buFont typeface="Arial"/>
              <a:buChar char="•"/>
            </a:pPr>
            <a:r>
              <a:rPr lang="en-US" sz="1500">
                <a:solidFill>
                  <a:srgbClr val="2A5E2D"/>
                </a:solidFill>
                <a:latin typeface="Source Serif Pro Bold"/>
              </a:rPr>
              <a:t>Take five mindful breaths. Breathe in slowly through the nose, and out through the mouth. </a:t>
            </a:r>
          </a:p>
          <a:p>
            <a:pPr marL="323850" indent="-161925" lvl="1">
              <a:lnSpc>
                <a:spcPts val="1500"/>
              </a:lnSpc>
              <a:buFont typeface="Arial"/>
              <a:buChar char="•"/>
            </a:pPr>
            <a:r>
              <a:rPr lang="en-US" sz="1500">
                <a:solidFill>
                  <a:srgbClr val="2A5E2D"/>
                </a:solidFill>
                <a:latin typeface="Source Serif Pro Bold"/>
              </a:rPr>
              <a:t>When you cook your dinner, pay attention to each ingredient. Focus on the smells that develop as you cook the dish. </a:t>
            </a:r>
          </a:p>
          <a:p>
            <a:pPr marL="323850" indent="-161925" lvl="1">
              <a:lnSpc>
                <a:spcPts val="1500"/>
              </a:lnSpc>
              <a:buFont typeface="Arial"/>
              <a:buChar char="•"/>
            </a:pPr>
            <a:r>
              <a:rPr lang="en-US" sz="1500">
                <a:solidFill>
                  <a:srgbClr val="2A5E2D"/>
                </a:solidFill>
                <a:latin typeface="Source Serif Pro Bold"/>
              </a:rPr>
              <a:t>When carrying out your daily routine, pay attention to when your thoughts start to wander. Bring your attention back to the present.</a:t>
            </a:r>
          </a:p>
          <a:p>
            <a:pPr marL="323850" indent="-161925" lvl="1">
              <a:lnSpc>
                <a:spcPts val="1500"/>
              </a:lnSpc>
              <a:buFont typeface="Arial"/>
              <a:buChar char="•"/>
            </a:pPr>
            <a:r>
              <a:rPr lang="en-US" sz="1500">
                <a:solidFill>
                  <a:srgbClr val="2A5E2D"/>
                </a:solidFill>
                <a:latin typeface="Source Serif Pro Bold"/>
              </a:rPr>
              <a:t>Celebrate any little win you have. </a:t>
            </a:r>
          </a:p>
          <a:p>
            <a:pPr marL="323850" indent="-161925" lvl="1">
              <a:lnSpc>
                <a:spcPts val="1500"/>
              </a:lnSpc>
              <a:buFont typeface="Arial"/>
              <a:buChar char="•"/>
            </a:pPr>
            <a:r>
              <a:rPr lang="en-US" sz="1500">
                <a:solidFill>
                  <a:srgbClr val="2A5E2D"/>
                </a:solidFill>
                <a:latin typeface="Source Serif Pro Bold"/>
              </a:rPr>
              <a:t>Schedule mindfulness into your day. It’s typically better to do it first thing in the morning.</a:t>
            </a:r>
          </a:p>
          <a:p>
            <a:pPr marL="323850" indent="-161925" lvl="1">
              <a:lnSpc>
                <a:spcPts val="1500"/>
              </a:lnSpc>
              <a:buFont typeface="Arial"/>
              <a:buChar char="•"/>
            </a:pPr>
            <a:r>
              <a:rPr lang="en-US" sz="1500">
                <a:solidFill>
                  <a:srgbClr val="2A5E2D"/>
                </a:solidFill>
                <a:latin typeface="Source Serif Pro Bold"/>
              </a:rPr>
              <a:t>Stop and listen to your body. What does it need right now?</a:t>
            </a:r>
          </a:p>
          <a:p>
            <a:pPr marL="323850" indent="-161925" lvl="1">
              <a:lnSpc>
                <a:spcPts val="1500"/>
              </a:lnSpc>
              <a:buFont typeface="Arial"/>
              <a:buChar char="•"/>
            </a:pPr>
            <a:r>
              <a:rPr lang="en-US" sz="1500">
                <a:solidFill>
                  <a:srgbClr val="2A5E2D"/>
                </a:solidFill>
                <a:latin typeface="Source Serif Pro Bold"/>
              </a:rPr>
              <a:t>Don’t be afraid to lose track of time. Go with the flow and see where it takes you.</a:t>
            </a:r>
          </a:p>
          <a:p>
            <a:pPr marL="323850" indent="-161925" lvl="1">
              <a:lnSpc>
                <a:spcPts val="1500"/>
              </a:lnSpc>
              <a:buFont typeface="Arial"/>
              <a:buChar char="•"/>
            </a:pPr>
            <a:r>
              <a:rPr lang="en-US" sz="1500">
                <a:solidFill>
                  <a:srgbClr val="2A5E2D"/>
                </a:solidFill>
                <a:latin typeface="Source Serif Pro Bold"/>
              </a:rPr>
              <a:t>Each day, carry out a mindful review. What mindfulness activities did you struggle with and how can you do better next time?</a:t>
            </a:r>
          </a:p>
          <a:p>
            <a:pPr marL="323850" indent="-161925" lvl="1">
              <a:lnSpc>
                <a:spcPts val="1500"/>
              </a:lnSpc>
              <a:buFont typeface="Arial"/>
              <a:buChar char="•"/>
            </a:pPr>
            <a:r>
              <a:rPr lang="en-US" sz="1500">
                <a:solidFill>
                  <a:srgbClr val="2A5E2D"/>
                </a:solidFill>
                <a:latin typeface="Source Serif Pro Bold"/>
              </a:rPr>
              <a:t>Make sure you are as comfortable as possible when practicing mindfulness. </a:t>
            </a:r>
          </a:p>
          <a:p>
            <a:pPr marL="323850" indent="-161925" lvl="1">
              <a:lnSpc>
                <a:spcPts val="1500"/>
              </a:lnSpc>
              <a:buFont typeface="Arial"/>
              <a:buChar char="•"/>
            </a:pPr>
            <a:r>
              <a:rPr lang="en-US" sz="1500">
                <a:solidFill>
                  <a:srgbClr val="2A5E2D"/>
                </a:solidFill>
                <a:latin typeface="Source Serif Pro Bold"/>
              </a:rPr>
              <a:t>Repeat a living in the moment affirmation to yourself when needed.</a:t>
            </a:r>
          </a:p>
          <a:p>
            <a:pPr marL="323850" indent="-161925" lvl="1">
              <a:lnSpc>
                <a:spcPts val="1500"/>
              </a:lnSpc>
              <a:buFont typeface="Arial"/>
              <a:buChar char="•"/>
            </a:pPr>
            <a:r>
              <a:rPr lang="en-US" sz="1500">
                <a:solidFill>
                  <a:srgbClr val="2A5E2D"/>
                </a:solidFill>
                <a:latin typeface="Source Serif Pro Bold"/>
              </a:rPr>
              <a:t>Focus your attention on what you can hear.</a:t>
            </a:r>
          </a:p>
          <a:p>
            <a:pPr marL="323850" indent="-161925" lvl="1">
              <a:lnSpc>
                <a:spcPts val="1500"/>
              </a:lnSpc>
              <a:buFont typeface="Arial"/>
              <a:buChar char="•"/>
            </a:pPr>
            <a:r>
              <a:rPr lang="en-US" sz="1500">
                <a:solidFill>
                  <a:srgbClr val="2A5E2D"/>
                </a:solidFill>
                <a:latin typeface="Source Serif Pro Bold"/>
              </a:rPr>
              <a:t>Focus your attention on what you can see.</a:t>
            </a:r>
          </a:p>
          <a:p>
            <a:pPr marL="323850" indent="-161925" lvl="1">
              <a:lnSpc>
                <a:spcPts val="1500"/>
              </a:lnSpc>
              <a:buFont typeface="Arial"/>
              <a:buChar char="•"/>
            </a:pPr>
            <a:r>
              <a:rPr lang="en-US" sz="1500">
                <a:solidFill>
                  <a:srgbClr val="2A5E2D"/>
                </a:solidFill>
                <a:latin typeface="Source Serif Pro Bold"/>
              </a:rPr>
              <a:t>Focus your attention on what you can smell. </a:t>
            </a:r>
          </a:p>
          <a:p>
            <a:pPr marL="323850" indent="-161925" lvl="1">
              <a:lnSpc>
                <a:spcPts val="1500"/>
              </a:lnSpc>
              <a:buFont typeface="Arial"/>
              <a:buChar char="•"/>
            </a:pPr>
            <a:r>
              <a:rPr lang="en-US" sz="1500">
                <a:solidFill>
                  <a:srgbClr val="2A5E2D"/>
                </a:solidFill>
                <a:latin typeface="Source Serif Pro Bold"/>
              </a:rPr>
              <a:t>Pay attention to how your body feels right now. </a:t>
            </a:r>
          </a:p>
          <a:p>
            <a:pPr marL="323850" indent="-161925" lvl="1">
              <a:lnSpc>
                <a:spcPts val="1500"/>
              </a:lnSpc>
              <a:buFont typeface="Arial"/>
              <a:buChar char="•"/>
            </a:pPr>
            <a:r>
              <a:rPr lang="en-US" sz="1500">
                <a:solidFill>
                  <a:srgbClr val="2A5E2D"/>
                </a:solidFill>
                <a:latin typeface="Source Serif Pro Bold"/>
              </a:rPr>
              <a:t>Distance yourself from negative people who drain your energy</a:t>
            </a:r>
          </a:p>
        </p:txBody>
      </p:sp>
      <p:pic>
        <p:nvPicPr>
          <p:cNvPr name="Picture 4" id="4"/>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false" flipV="false" rot="0">
            <a:off x="-441086" y="3578560"/>
            <a:ext cx="767872" cy="1197286"/>
          </a:xfrm>
          <a:prstGeom prst="rect">
            <a:avLst/>
          </a:prstGeom>
        </p:spPr>
      </p:pic>
      <p:pic>
        <p:nvPicPr>
          <p:cNvPr name="Picture 5" id="5"/>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false" flipV="false" rot="0">
            <a:off x="-441086" y="5405361"/>
            <a:ext cx="767872" cy="1197286"/>
          </a:xfrm>
          <a:prstGeom prst="rect">
            <a:avLst/>
          </a:prstGeom>
        </p:spPr>
      </p:pic>
      <p:pic>
        <p:nvPicPr>
          <p:cNvPr name="Picture 6" id="6"/>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false" flipV="false" rot="0">
            <a:off x="-441086" y="7104499"/>
            <a:ext cx="767872" cy="1197286"/>
          </a:xfrm>
          <a:prstGeom prst="rect">
            <a:avLst/>
          </a:prstGeom>
        </p:spPr>
      </p:pic>
      <p:pic>
        <p:nvPicPr>
          <p:cNvPr name="Picture 7" id="7"/>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false" flipV="false" rot="0">
            <a:off x="-441086" y="8861114"/>
            <a:ext cx="767872" cy="1197286"/>
          </a:xfrm>
          <a:prstGeom prst="rect">
            <a:avLst/>
          </a:prstGeom>
        </p:spPr>
      </p:pic>
      <p:pic>
        <p:nvPicPr>
          <p:cNvPr name="Picture 8" id="8"/>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true" flipV="false" rot="0">
            <a:off x="7471821" y="3769997"/>
            <a:ext cx="767872" cy="1197286"/>
          </a:xfrm>
          <a:prstGeom prst="rect">
            <a:avLst/>
          </a:prstGeom>
        </p:spPr>
      </p:pic>
      <p:pic>
        <p:nvPicPr>
          <p:cNvPr name="Picture 9" id="9"/>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true" flipV="false" rot="0">
            <a:off x="7471821" y="5596798"/>
            <a:ext cx="767872" cy="1197286"/>
          </a:xfrm>
          <a:prstGeom prst="rect">
            <a:avLst/>
          </a:prstGeom>
        </p:spPr>
      </p:pic>
      <p:pic>
        <p:nvPicPr>
          <p:cNvPr name="Picture 10" id="10"/>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true" flipV="false" rot="0">
            <a:off x="7471821" y="7295935"/>
            <a:ext cx="767872" cy="1197286"/>
          </a:xfrm>
          <a:prstGeom prst="rect">
            <a:avLst/>
          </a:prstGeom>
        </p:spPr>
      </p:pic>
      <p:pic>
        <p:nvPicPr>
          <p:cNvPr name="Picture 11" id="11"/>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true" flipV="false" rot="0">
            <a:off x="7471821" y="9052551"/>
            <a:ext cx="767872" cy="1197286"/>
          </a:xfrm>
          <a:prstGeom prst="rect">
            <a:avLst/>
          </a:prstGeom>
        </p:spPr>
      </p:pic>
      <p:pic>
        <p:nvPicPr>
          <p:cNvPr name="Picture 12" id="12"/>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true" flipV="false" rot="5400000">
            <a:off x="837760" y="9516907"/>
            <a:ext cx="767872" cy="1197286"/>
          </a:xfrm>
          <a:prstGeom prst="rect">
            <a:avLst/>
          </a:prstGeom>
        </p:spPr>
      </p:pic>
      <p:pic>
        <p:nvPicPr>
          <p:cNvPr name="Picture 13" id="13"/>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true" flipV="false" rot="5400000">
            <a:off x="2510179" y="9516907"/>
            <a:ext cx="767872" cy="1197286"/>
          </a:xfrm>
          <a:prstGeom prst="rect">
            <a:avLst/>
          </a:prstGeom>
        </p:spPr>
      </p:pic>
      <p:pic>
        <p:nvPicPr>
          <p:cNvPr name="Picture 14" id="14"/>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true" flipV="false" rot="5400000">
            <a:off x="4247433" y="9516907"/>
            <a:ext cx="767872" cy="1197286"/>
          </a:xfrm>
          <a:prstGeom prst="rect">
            <a:avLst/>
          </a:prstGeom>
        </p:spPr>
      </p:pic>
      <p:pic>
        <p:nvPicPr>
          <p:cNvPr name="Picture 15" id="15"/>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true" flipV="false" rot="5400000">
            <a:off x="5945787" y="9516907"/>
            <a:ext cx="767872" cy="1197286"/>
          </a:xfrm>
          <a:prstGeom prst="rect">
            <a:avLst/>
          </a:prstGeom>
        </p:spPr>
      </p:pic>
      <p:pic>
        <p:nvPicPr>
          <p:cNvPr name="Picture 16" id="16"/>
          <p:cNvPicPr>
            <a:picLocks noChangeAspect="true"/>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l="0" t="0" r="0" b="0"/>
          <a:stretch>
            <a:fillRect/>
          </a:stretch>
        </p:blipFill>
        <p:spPr>
          <a:xfrm flipH="false" flipV="false" rot="0">
            <a:off x="6301130" y="-61471"/>
            <a:ext cx="1677423" cy="1677423"/>
          </a:xfrm>
          <a:prstGeom prst="rect">
            <a:avLst/>
          </a:prstGeom>
        </p:spPr>
      </p:pic>
      <p:sp>
        <p:nvSpPr>
          <p:cNvPr name="TextBox 17" id="17"/>
          <p:cNvSpPr txBox="true"/>
          <p:nvPr/>
        </p:nvSpPr>
        <p:spPr>
          <a:xfrm rot="0">
            <a:off x="291074" y="1917523"/>
            <a:ext cx="7180747" cy="408940"/>
          </a:xfrm>
          <a:prstGeom prst="rect">
            <a:avLst/>
          </a:prstGeom>
        </p:spPr>
        <p:txBody>
          <a:bodyPr anchor="t" rtlCol="false" tIns="0" lIns="0" bIns="0" rIns="0">
            <a:spAutoFit/>
          </a:bodyPr>
          <a:lstStyle/>
          <a:p>
            <a:pPr algn="ctr">
              <a:lnSpc>
                <a:spcPts val="1599"/>
              </a:lnSpc>
            </a:pPr>
            <a:r>
              <a:rPr lang="en-US" sz="1599">
                <a:solidFill>
                  <a:srgbClr val="2A5E2D"/>
                </a:solidFill>
                <a:latin typeface="Source Serif Pro Bold"/>
              </a:rPr>
              <a:t>Need a little inspiration to start living in the moment? Here’s 20 ways you can practice enjoying and being in the present…</a:t>
            </a:r>
          </a:p>
        </p:txBody>
      </p:sp>
      <p:sp>
        <p:nvSpPr>
          <p:cNvPr name="TextBox 18" id="18"/>
          <p:cNvSpPr txBox="true"/>
          <p:nvPr/>
        </p:nvSpPr>
        <p:spPr>
          <a:xfrm rot="0">
            <a:off x="-321077" y="157937"/>
            <a:ext cx="8707605" cy="1721485"/>
          </a:xfrm>
          <a:prstGeom prst="rect">
            <a:avLst/>
          </a:prstGeom>
        </p:spPr>
        <p:txBody>
          <a:bodyPr anchor="t" rtlCol="false" tIns="0" lIns="0" bIns="0" rIns="0">
            <a:spAutoFit/>
          </a:bodyPr>
          <a:lstStyle/>
          <a:p>
            <a:pPr algn="ctr">
              <a:lnSpc>
                <a:spcPts val="13999"/>
              </a:lnSpc>
            </a:pPr>
            <a:r>
              <a:rPr lang="en-US" sz="9999" spc="9" u="sng">
                <a:solidFill>
                  <a:srgbClr val="F7F6F6"/>
                </a:solidFill>
                <a:latin typeface="Virtual Bold"/>
              </a:rPr>
              <a:t>Living in the Moment </a:t>
            </a:r>
          </a:p>
        </p:txBody>
      </p:sp>
      <p:sp>
        <p:nvSpPr>
          <p:cNvPr name="TextBox 19" id="19"/>
          <p:cNvSpPr txBox="true"/>
          <p:nvPr/>
        </p:nvSpPr>
        <p:spPr>
          <a:xfrm rot="0">
            <a:off x="291074" y="-39143"/>
            <a:ext cx="1241218" cy="1285875"/>
          </a:xfrm>
          <a:prstGeom prst="rect">
            <a:avLst/>
          </a:prstGeom>
        </p:spPr>
        <p:txBody>
          <a:bodyPr anchor="t" rtlCol="false" tIns="0" lIns="0" bIns="0" rIns="0">
            <a:spAutoFit/>
          </a:bodyPr>
          <a:lstStyle/>
          <a:p>
            <a:pPr algn="ctr">
              <a:lnSpc>
                <a:spcPts val="9900"/>
              </a:lnSpc>
            </a:pPr>
            <a:r>
              <a:rPr lang="en-US" sz="9000" spc="-333">
                <a:solidFill>
                  <a:srgbClr val="2A5E2D"/>
                </a:solidFill>
                <a:latin typeface="Source Serif Pro Bold"/>
              </a:rPr>
              <a:t>20</a:t>
            </a:r>
          </a:p>
        </p:txBody>
      </p:sp>
      <p:sp>
        <p:nvSpPr>
          <p:cNvPr name="TextBox 20" id="20"/>
          <p:cNvSpPr txBox="true"/>
          <p:nvPr/>
        </p:nvSpPr>
        <p:spPr>
          <a:xfrm rot="0">
            <a:off x="0" y="208280"/>
            <a:ext cx="6871216" cy="568960"/>
          </a:xfrm>
          <a:prstGeom prst="rect">
            <a:avLst/>
          </a:prstGeom>
        </p:spPr>
        <p:txBody>
          <a:bodyPr anchor="t" rtlCol="false" tIns="0" lIns="0" bIns="0" rIns="0">
            <a:spAutoFit/>
          </a:bodyPr>
          <a:lstStyle/>
          <a:p>
            <a:pPr algn="ctr">
              <a:lnSpc>
                <a:spcPts val="4399"/>
              </a:lnSpc>
            </a:pPr>
            <a:r>
              <a:rPr lang="en-US" sz="3999" spc="-147">
                <a:solidFill>
                  <a:srgbClr val="2A5E2D"/>
                </a:solidFill>
                <a:latin typeface="Source Serif Pro Bold"/>
              </a:rPr>
              <a:t>Ways To Practice</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FEE67C"/>
        </a:solidFill>
      </p:bgPr>
    </p:bg>
    <p:spTree>
      <p:nvGrpSpPr>
        <p:cNvPr id="1" name=""/>
        <p:cNvGrpSpPr/>
        <p:nvPr/>
      </p:nvGrpSpPr>
      <p:grpSpPr>
        <a:xfrm>
          <a:off x="0" y="0"/>
          <a:ext cx="0" cy="0"/>
          <a:chOff x="0" y="0"/>
          <a:chExt cx="0" cy="0"/>
        </a:xfrm>
      </p:grpSpPr>
      <p:grpSp>
        <p:nvGrpSpPr>
          <p:cNvPr name="Group 2" id="2"/>
          <p:cNvGrpSpPr/>
          <p:nvPr/>
        </p:nvGrpSpPr>
        <p:grpSpPr>
          <a:xfrm rot="0">
            <a:off x="-336788" y="0"/>
            <a:ext cx="8356016" cy="2733117"/>
            <a:chOff x="0" y="0"/>
            <a:chExt cx="2697073" cy="882168"/>
          </a:xfrm>
        </p:grpSpPr>
        <p:sp>
          <p:nvSpPr>
            <p:cNvPr name="Freeform 3" id="3"/>
            <p:cNvSpPr/>
            <p:nvPr/>
          </p:nvSpPr>
          <p:spPr>
            <a:xfrm>
              <a:off x="0" y="0"/>
              <a:ext cx="2697073" cy="882168"/>
            </a:xfrm>
            <a:custGeom>
              <a:avLst/>
              <a:gdLst/>
              <a:ahLst/>
              <a:cxnLst/>
              <a:rect r="r" b="b" t="t" l="l"/>
              <a:pathLst>
                <a:path h="882168" w="2697073">
                  <a:moveTo>
                    <a:pt x="0" y="0"/>
                  </a:moveTo>
                  <a:lnTo>
                    <a:pt x="2697073" y="0"/>
                  </a:lnTo>
                  <a:lnTo>
                    <a:pt x="2697073" y="882168"/>
                  </a:lnTo>
                  <a:lnTo>
                    <a:pt x="0" y="882168"/>
                  </a:lnTo>
                  <a:close/>
                </a:path>
              </a:pathLst>
            </a:custGeom>
            <a:solidFill>
              <a:srgbClr val="F7F6F6"/>
            </a:solidFill>
          </p:spPr>
        </p:sp>
      </p:grpSp>
      <p:sp>
        <p:nvSpPr>
          <p:cNvPr name="TextBox 4" id="4"/>
          <p:cNvSpPr txBox="true"/>
          <p:nvPr/>
        </p:nvSpPr>
        <p:spPr>
          <a:xfrm rot="0">
            <a:off x="838719" y="2874013"/>
            <a:ext cx="1122053" cy="1112520"/>
          </a:xfrm>
          <a:prstGeom prst="rect">
            <a:avLst/>
          </a:prstGeom>
        </p:spPr>
        <p:txBody>
          <a:bodyPr anchor="t" rtlCol="false" tIns="0" lIns="0" bIns="0" rIns="0">
            <a:spAutoFit/>
          </a:bodyPr>
          <a:lstStyle/>
          <a:p>
            <a:pPr algn="ctr">
              <a:lnSpc>
                <a:spcPts val="8579"/>
              </a:lnSpc>
            </a:pPr>
            <a:r>
              <a:rPr lang="en-US" sz="7799" spc="-288">
                <a:solidFill>
                  <a:srgbClr val="F7F6F6"/>
                </a:solidFill>
                <a:latin typeface="Source Serif Pro Bold"/>
              </a:rPr>
              <a:t>1</a:t>
            </a:r>
          </a:p>
        </p:txBody>
      </p:sp>
      <p:grpSp>
        <p:nvGrpSpPr>
          <p:cNvPr name="Group 5" id="5"/>
          <p:cNvGrpSpPr/>
          <p:nvPr/>
        </p:nvGrpSpPr>
        <p:grpSpPr>
          <a:xfrm rot="0">
            <a:off x="-1113010" y="2935590"/>
            <a:ext cx="9495643" cy="913166"/>
            <a:chOff x="0" y="0"/>
            <a:chExt cx="2705581" cy="260187"/>
          </a:xfrm>
        </p:grpSpPr>
        <p:sp>
          <p:nvSpPr>
            <p:cNvPr name="Freeform 6" id="6"/>
            <p:cNvSpPr/>
            <p:nvPr/>
          </p:nvSpPr>
          <p:spPr>
            <a:xfrm>
              <a:off x="0" y="0"/>
              <a:ext cx="2705581" cy="260187"/>
            </a:xfrm>
            <a:custGeom>
              <a:avLst/>
              <a:gdLst/>
              <a:ahLst/>
              <a:cxnLst/>
              <a:rect r="r" b="b" t="t" l="l"/>
              <a:pathLst>
                <a:path h="260187" w="2705581">
                  <a:moveTo>
                    <a:pt x="0" y="0"/>
                  </a:moveTo>
                  <a:lnTo>
                    <a:pt x="2705581" y="0"/>
                  </a:lnTo>
                  <a:lnTo>
                    <a:pt x="2705581" y="260187"/>
                  </a:lnTo>
                  <a:lnTo>
                    <a:pt x="0" y="260187"/>
                  </a:lnTo>
                  <a:close/>
                </a:path>
              </a:pathLst>
            </a:custGeom>
            <a:solidFill>
              <a:srgbClr val="F7F6F6">
                <a:alpha val="49804"/>
              </a:srgbClr>
            </a:solidFill>
          </p:spPr>
        </p:sp>
      </p:grpSp>
      <p:sp>
        <p:nvSpPr>
          <p:cNvPr name="TextBox 7" id="7"/>
          <p:cNvSpPr txBox="true"/>
          <p:nvPr/>
        </p:nvSpPr>
        <p:spPr>
          <a:xfrm rot="0">
            <a:off x="-336788" y="2966776"/>
            <a:ext cx="2410718" cy="858073"/>
          </a:xfrm>
          <a:prstGeom prst="rect">
            <a:avLst/>
          </a:prstGeom>
        </p:spPr>
        <p:txBody>
          <a:bodyPr anchor="t" rtlCol="false" tIns="0" lIns="0" bIns="0" rIns="0">
            <a:spAutoFit/>
          </a:bodyPr>
          <a:lstStyle/>
          <a:p>
            <a:pPr algn="ctr">
              <a:lnSpc>
                <a:spcPts val="6687"/>
              </a:lnSpc>
            </a:pPr>
            <a:r>
              <a:rPr lang="en-US" sz="5715">
                <a:solidFill>
                  <a:srgbClr val="8AC44F"/>
                </a:solidFill>
                <a:latin typeface="Virtual Bold"/>
              </a:rPr>
              <a:t>Day</a:t>
            </a:r>
          </a:p>
        </p:txBody>
      </p:sp>
      <p:sp>
        <p:nvSpPr>
          <p:cNvPr name="TextBox 8" id="8"/>
          <p:cNvSpPr txBox="true"/>
          <p:nvPr/>
        </p:nvSpPr>
        <p:spPr>
          <a:xfrm rot="0">
            <a:off x="801428" y="4853957"/>
            <a:ext cx="1241218" cy="1112520"/>
          </a:xfrm>
          <a:prstGeom prst="rect">
            <a:avLst/>
          </a:prstGeom>
        </p:spPr>
        <p:txBody>
          <a:bodyPr anchor="t" rtlCol="false" tIns="0" lIns="0" bIns="0" rIns="0">
            <a:spAutoFit/>
          </a:bodyPr>
          <a:lstStyle/>
          <a:p>
            <a:pPr algn="ctr">
              <a:lnSpc>
                <a:spcPts val="8580"/>
              </a:lnSpc>
            </a:pPr>
            <a:r>
              <a:rPr lang="en-US" sz="7800" spc="-288">
                <a:solidFill>
                  <a:srgbClr val="F7F6F6"/>
                </a:solidFill>
                <a:latin typeface="Source Serif Pro Bold"/>
              </a:rPr>
              <a:t>3</a:t>
            </a:r>
          </a:p>
        </p:txBody>
      </p:sp>
      <p:sp>
        <p:nvSpPr>
          <p:cNvPr name="TextBox 9" id="9"/>
          <p:cNvSpPr txBox="true"/>
          <p:nvPr/>
        </p:nvSpPr>
        <p:spPr>
          <a:xfrm rot="0">
            <a:off x="883303" y="3859137"/>
            <a:ext cx="1077468" cy="1112520"/>
          </a:xfrm>
          <a:prstGeom prst="rect">
            <a:avLst/>
          </a:prstGeom>
        </p:spPr>
        <p:txBody>
          <a:bodyPr anchor="t" rtlCol="false" tIns="0" lIns="0" bIns="0" rIns="0">
            <a:spAutoFit/>
          </a:bodyPr>
          <a:lstStyle/>
          <a:p>
            <a:pPr algn="ctr">
              <a:lnSpc>
                <a:spcPts val="8580"/>
              </a:lnSpc>
            </a:pPr>
            <a:r>
              <a:rPr lang="en-US" sz="7800" spc="-288">
                <a:solidFill>
                  <a:srgbClr val="F7F6F6"/>
                </a:solidFill>
                <a:latin typeface="Source Serif Pro Bold"/>
              </a:rPr>
              <a:t>2</a:t>
            </a:r>
          </a:p>
        </p:txBody>
      </p:sp>
      <p:grpSp>
        <p:nvGrpSpPr>
          <p:cNvPr name="Group 10" id="10"/>
          <p:cNvGrpSpPr/>
          <p:nvPr/>
        </p:nvGrpSpPr>
        <p:grpSpPr>
          <a:xfrm rot="0">
            <a:off x="-256507" y="4907756"/>
            <a:ext cx="8356016" cy="928722"/>
            <a:chOff x="0" y="0"/>
            <a:chExt cx="2697073" cy="299764"/>
          </a:xfrm>
        </p:grpSpPr>
        <p:sp>
          <p:nvSpPr>
            <p:cNvPr name="Freeform 11" id="11"/>
            <p:cNvSpPr/>
            <p:nvPr/>
          </p:nvSpPr>
          <p:spPr>
            <a:xfrm>
              <a:off x="0" y="0"/>
              <a:ext cx="2697073" cy="299764"/>
            </a:xfrm>
            <a:custGeom>
              <a:avLst/>
              <a:gdLst/>
              <a:ahLst/>
              <a:cxnLst/>
              <a:rect r="r" b="b" t="t" l="l"/>
              <a:pathLst>
                <a:path h="299764" w="2697073">
                  <a:moveTo>
                    <a:pt x="0" y="0"/>
                  </a:moveTo>
                  <a:lnTo>
                    <a:pt x="2697073" y="0"/>
                  </a:lnTo>
                  <a:lnTo>
                    <a:pt x="2697073" y="299764"/>
                  </a:lnTo>
                  <a:lnTo>
                    <a:pt x="0" y="299764"/>
                  </a:lnTo>
                  <a:close/>
                </a:path>
              </a:pathLst>
            </a:custGeom>
            <a:solidFill>
              <a:srgbClr val="F7F6F6">
                <a:alpha val="49804"/>
              </a:srgbClr>
            </a:solidFill>
          </p:spPr>
        </p:sp>
      </p:grpSp>
      <p:sp>
        <p:nvSpPr>
          <p:cNvPr name="TextBox 12" id="12"/>
          <p:cNvSpPr txBox="true"/>
          <p:nvPr/>
        </p:nvSpPr>
        <p:spPr>
          <a:xfrm rot="0">
            <a:off x="801428" y="5798361"/>
            <a:ext cx="1241218" cy="1112520"/>
          </a:xfrm>
          <a:prstGeom prst="rect">
            <a:avLst/>
          </a:prstGeom>
        </p:spPr>
        <p:txBody>
          <a:bodyPr anchor="t" rtlCol="false" tIns="0" lIns="0" bIns="0" rIns="0">
            <a:spAutoFit/>
          </a:bodyPr>
          <a:lstStyle/>
          <a:p>
            <a:pPr algn="ctr">
              <a:lnSpc>
                <a:spcPts val="8580"/>
              </a:lnSpc>
            </a:pPr>
            <a:r>
              <a:rPr lang="en-US" sz="7800" spc="-288">
                <a:solidFill>
                  <a:srgbClr val="F7F6F6"/>
                </a:solidFill>
                <a:latin typeface="Source Serif Pro Bold"/>
              </a:rPr>
              <a:t>4</a:t>
            </a:r>
          </a:p>
        </p:txBody>
      </p:sp>
      <p:sp>
        <p:nvSpPr>
          <p:cNvPr name="TextBox 13" id="13"/>
          <p:cNvSpPr txBox="true"/>
          <p:nvPr/>
        </p:nvSpPr>
        <p:spPr>
          <a:xfrm rot="0">
            <a:off x="801428" y="6785557"/>
            <a:ext cx="1241218" cy="1112520"/>
          </a:xfrm>
          <a:prstGeom prst="rect">
            <a:avLst/>
          </a:prstGeom>
        </p:spPr>
        <p:txBody>
          <a:bodyPr anchor="t" rtlCol="false" tIns="0" lIns="0" bIns="0" rIns="0">
            <a:spAutoFit/>
          </a:bodyPr>
          <a:lstStyle/>
          <a:p>
            <a:pPr algn="ctr">
              <a:lnSpc>
                <a:spcPts val="8580"/>
              </a:lnSpc>
            </a:pPr>
            <a:r>
              <a:rPr lang="en-US" sz="7800" spc="-288">
                <a:solidFill>
                  <a:srgbClr val="F7F6F6"/>
                </a:solidFill>
                <a:latin typeface="Source Serif Pro Bold"/>
              </a:rPr>
              <a:t>5</a:t>
            </a:r>
          </a:p>
        </p:txBody>
      </p:sp>
      <p:sp>
        <p:nvSpPr>
          <p:cNvPr name="TextBox 14" id="14"/>
          <p:cNvSpPr txBox="true"/>
          <p:nvPr/>
        </p:nvSpPr>
        <p:spPr>
          <a:xfrm rot="0">
            <a:off x="838719" y="7808697"/>
            <a:ext cx="1241218" cy="1112520"/>
          </a:xfrm>
          <a:prstGeom prst="rect">
            <a:avLst/>
          </a:prstGeom>
        </p:spPr>
        <p:txBody>
          <a:bodyPr anchor="t" rtlCol="false" tIns="0" lIns="0" bIns="0" rIns="0">
            <a:spAutoFit/>
          </a:bodyPr>
          <a:lstStyle/>
          <a:p>
            <a:pPr algn="ctr">
              <a:lnSpc>
                <a:spcPts val="8580"/>
              </a:lnSpc>
            </a:pPr>
            <a:r>
              <a:rPr lang="en-US" sz="7800" spc="-288">
                <a:solidFill>
                  <a:srgbClr val="F7F6F6"/>
                </a:solidFill>
                <a:latin typeface="Source Serif Pro Bold"/>
              </a:rPr>
              <a:t>6</a:t>
            </a:r>
          </a:p>
        </p:txBody>
      </p:sp>
      <p:sp>
        <p:nvSpPr>
          <p:cNvPr name="TextBox 15" id="15"/>
          <p:cNvSpPr txBox="true"/>
          <p:nvPr/>
        </p:nvSpPr>
        <p:spPr>
          <a:xfrm rot="0">
            <a:off x="801428" y="8831580"/>
            <a:ext cx="1241218" cy="1112520"/>
          </a:xfrm>
          <a:prstGeom prst="rect">
            <a:avLst/>
          </a:prstGeom>
        </p:spPr>
        <p:txBody>
          <a:bodyPr anchor="t" rtlCol="false" tIns="0" lIns="0" bIns="0" rIns="0">
            <a:spAutoFit/>
          </a:bodyPr>
          <a:lstStyle/>
          <a:p>
            <a:pPr algn="ctr">
              <a:lnSpc>
                <a:spcPts val="8580"/>
              </a:lnSpc>
            </a:pPr>
            <a:r>
              <a:rPr lang="en-US" sz="7800" spc="-288">
                <a:solidFill>
                  <a:srgbClr val="F7F6F6"/>
                </a:solidFill>
                <a:latin typeface="Source Serif Pro Bold"/>
              </a:rPr>
              <a:t>7</a:t>
            </a:r>
          </a:p>
        </p:txBody>
      </p:sp>
      <p:grpSp>
        <p:nvGrpSpPr>
          <p:cNvPr name="Group 16" id="16"/>
          <p:cNvGrpSpPr/>
          <p:nvPr/>
        </p:nvGrpSpPr>
        <p:grpSpPr>
          <a:xfrm rot="0">
            <a:off x="-199357" y="8840880"/>
            <a:ext cx="8356016" cy="928722"/>
            <a:chOff x="0" y="0"/>
            <a:chExt cx="2697073" cy="299764"/>
          </a:xfrm>
        </p:grpSpPr>
        <p:sp>
          <p:nvSpPr>
            <p:cNvPr name="Freeform 17" id="17"/>
            <p:cNvSpPr/>
            <p:nvPr/>
          </p:nvSpPr>
          <p:spPr>
            <a:xfrm>
              <a:off x="0" y="0"/>
              <a:ext cx="2697073" cy="299764"/>
            </a:xfrm>
            <a:custGeom>
              <a:avLst/>
              <a:gdLst/>
              <a:ahLst/>
              <a:cxnLst/>
              <a:rect r="r" b="b" t="t" l="l"/>
              <a:pathLst>
                <a:path h="299764" w="2697073">
                  <a:moveTo>
                    <a:pt x="0" y="0"/>
                  </a:moveTo>
                  <a:lnTo>
                    <a:pt x="2697073" y="0"/>
                  </a:lnTo>
                  <a:lnTo>
                    <a:pt x="2697073" y="299764"/>
                  </a:lnTo>
                  <a:lnTo>
                    <a:pt x="0" y="299764"/>
                  </a:lnTo>
                  <a:close/>
                </a:path>
              </a:pathLst>
            </a:custGeom>
            <a:solidFill>
              <a:srgbClr val="F7F6F6">
                <a:alpha val="49804"/>
              </a:srgbClr>
            </a:solidFill>
          </p:spPr>
        </p:sp>
      </p:grpSp>
      <p:grpSp>
        <p:nvGrpSpPr>
          <p:cNvPr name="Group 18" id="18"/>
          <p:cNvGrpSpPr/>
          <p:nvPr/>
        </p:nvGrpSpPr>
        <p:grpSpPr>
          <a:xfrm rot="0">
            <a:off x="-243915" y="6781497"/>
            <a:ext cx="8356016" cy="1058721"/>
            <a:chOff x="0" y="0"/>
            <a:chExt cx="2697073" cy="341724"/>
          </a:xfrm>
        </p:grpSpPr>
        <p:sp>
          <p:nvSpPr>
            <p:cNvPr name="Freeform 19" id="19"/>
            <p:cNvSpPr/>
            <p:nvPr/>
          </p:nvSpPr>
          <p:spPr>
            <a:xfrm>
              <a:off x="0" y="0"/>
              <a:ext cx="2697073" cy="341724"/>
            </a:xfrm>
            <a:custGeom>
              <a:avLst/>
              <a:gdLst/>
              <a:ahLst/>
              <a:cxnLst/>
              <a:rect r="r" b="b" t="t" l="l"/>
              <a:pathLst>
                <a:path h="341724" w="2697073">
                  <a:moveTo>
                    <a:pt x="0" y="0"/>
                  </a:moveTo>
                  <a:lnTo>
                    <a:pt x="2697073" y="0"/>
                  </a:lnTo>
                  <a:lnTo>
                    <a:pt x="2697073" y="341724"/>
                  </a:lnTo>
                  <a:lnTo>
                    <a:pt x="0" y="341724"/>
                  </a:lnTo>
                  <a:close/>
                </a:path>
              </a:pathLst>
            </a:custGeom>
            <a:solidFill>
              <a:srgbClr val="F7F6F6">
                <a:alpha val="49804"/>
              </a:srgbClr>
            </a:solidFill>
          </p:spPr>
        </p:sp>
      </p:grpSp>
      <p:sp>
        <p:nvSpPr>
          <p:cNvPr name="TextBox 20" id="20"/>
          <p:cNvSpPr txBox="true"/>
          <p:nvPr/>
        </p:nvSpPr>
        <p:spPr>
          <a:xfrm rot="0">
            <a:off x="565473" y="43595"/>
            <a:ext cx="1241218" cy="1285875"/>
          </a:xfrm>
          <a:prstGeom prst="rect">
            <a:avLst/>
          </a:prstGeom>
        </p:spPr>
        <p:txBody>
          <a:bodyPr anchor="t" rtlCol="false" tIns="0" lIns="0" bIns="0" rIns="0">
            <a:spAutoFit/>
          </a:bodyPr>
          <a:lstStyle/>
          <a:p>
            <a:pPr algn="ctr">
              <a:lnSpc>
                <a:spcPts val="9900"/>
              </a:lnSpc>
            </a:pPr>
            <a:r>
              <a:rPr lang="en-US" sz="9000" spc="-333">
                <a:solidFill>
                  <a:srgbClr val="2A5E2D"/>
                </a:solidFill>
                <a:latin typeface="Source Serif Pro Bold"/>
              </a:rPr>
              <a:t>7</a:t>
            </a:r>
          </a:p>
        </p:txBody>
      </p:sp>
      <p:pic>
        <p:nvPicPr>
          <p:cNvPr name="Picture 21" id="21"/>
          <p:cNvPicPr>
            <a:picLocks noChangeAspect="true"/>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0" t="0" r="0" b="0"/>
          <a:stretch>
            <a:fillRect/>
          </a:stretch>
        </p:blipFill>
        <p:spPr>
          <a:xfrm flipH="false" flipV="false" rot="0">
            <a:off x="6795485" y="-133214"/>
            <a:ext cx="1127678" cy="1371600"/>
          </a:xfrm>
          <a:prstGeom prst="rect">
            <a:avLst/>
          </a:prstGeom>
        </p:spPr>
      </p:pic>
      <p:sp>
        <p:nvSpPr>
          <p:cNvPr name="TextBox 22" id="22"/>
          <p:cNvSpPr txBox="true"/>
          <p:nvPr/>
        </p:nvSpPr>
        <p:spPr>
          <a:xfrm rot="0">
            <a:off x="779136" y="552458"/>
            <a:ext cx="6871216" cy="395605"/>
          </a:xfrm>
          <a:prstGeom prst="rect">
            <a:avLst/>
          </a:prstGeom>
        </p:spPr>
        <p:txBody>
          <a:bodyPr anchor="t" rtlCol="false" tIns="0" lIns="0" bIns="0" rIns="0">
            <a:spAutoFit/>
          </a:bodyPr>
          <a:lstStyle/>
          <a:p>
            <a:pPr algn="ctr">
              <a:lnSpc>
                <a:spcPts val="3080"/>
              </a:lnSpc>
            </a:pPr>
            <a:r>
              <a:rPr lang="en-US" sz="2800" spc="-103">
                <a:solidFill>
                  <a:srgbClr val="8AC44F"/>
                </a:solidFill>
                <a:latin typeface="Source Serif Pro Bold"/>
              </a:rPr>
              <a:t>Days To Being More Mindful &amp; Start</a:t>
            </a:r>
          </a:p>
        </p:txBody>
      </p:sp>
      <p:sp>
        <p:nvSpPr>
          <p:cNvPr name="TextBox 23" id="23"/>
          <p:cNvSpPr txBox="true"/>
          <p:nvPr/>
        </p:nvSpPr>
        <p:spPr>
          <a:xfrm rot="0">
            <a:off x="543043" y="658275"/>
            <a:ext cx="6871216" cy="1304290"/>
          </a:xfrm>
          <a:prstGeom prst="rect">
            <a:avLst/>
          </a:prstGeom>
        </p:spPr>
        <p:txBody>
          <a:bodyPr anchor="t" rtlCol="false" tIns="0" lIns="0" bIns="0" rIns="0">
            <a:spAutoFit/>
          </a:bodyPr>
          <a:lstStyle/>
          <a:p>
            <a:pPr algn="ctr">
              <a:lnSpc>
                <a:spcPts val="10009"/>
              </a:lnSpc>
            </a:pPr>
            <a:r>
              <a:rPr lang="en-US" sz="9099" spc="464">
                <a:solidFill>
                  <a:srgbClr val="2A5E2D"/>
                </a:solidFill>
                <a:latin typeface="Virtual Bold Italics"/>
              </a:rPr>
              <a:t>Living In The Moment</a:t>
            </a:r>
          </a:p>
        </p:txBody>
      </p:sp>
      <p:sp>
        <p:nvSpPr>
          <p:cNvPr name="TextBox 24" id="24"/>
          <p:cNvSpPr txBox="true"/>
          <p:nvPr/>
        </p:nvSpPr>
        <p:spPr>
          <a:xfrm rot="0">
            <a:off x="956498" y="1972090"/>
            <a:ext cx="6044307" cy="484445"/>
          </a:xfrm>
          <a:prstGeom prst="rect">
            <a:avLst/>
          </a:prstGeom>
        </p:spPr>
        <p:txBody>
          <a:bodyPr anchor="t" rtlCol="false" tIns="0" lIns="0" bIns="0" rIns="0">
            <a:spAutoFit/>
          </a:bodyPr>
          <a:lstStyle/>
          <a:p>
            <a:pPr algn="ctr">
              <a:lnSpc>
                <a:spcPts val="1931"/>
              </a:lnSpc>
            </a:pPr>
            <a:r>
              <a:rPr lang="en-US" sz="1651">
                <a:solidFill>
                  <a:srgbClr val="2A5E2D"/>
                </a:solidFill>
                <a:latin typeface="Source Serif Pro Bold"/>
              </a:rPr>
              <a:t>Become more mindful &amp; start living in the moment in just 7 days with this awesome challenge…</a:t>
            </a:r>
          </a:p>
        </p:txBody>
      </p:sp>
      <p:sp>
        <p:nvSpPr>
          <p:cNvPr name="TextBox 25" id="25"/>
          <p:cNvSpPr txBox="true"/>
          <p:nvPr/>
        </p:nvSpPr>
        <p:spPr>
          <a:xfrm rot="0">
            <a:off x="1982599" y="3070729"/>
            <a:ext cx="5580888" cy="655955"/>
          </a:xfrm>
          <a:prstGeom prst="rect">
            <a:avLst/>
          </a:prstGeom>
        </p:spPr>
        <p:txBody>
          <a:bodyPr anchor="t" rtlCol="false" tIns="0" lIns="0" bIns="0" rIns="0">
            <a:spAutoFit/>
          </a:bodyPr>
          <a:lstStyle/>
          <a:p>
            <a:pPr algn="ctr">
              <a:lnSpc>
                <a:spcPts val="2659"/>
              </a:lnSpc>
            </a:pPr>
            <a:r>
              <a:rPr lang="en-US" sz="1899">
                <a:solidFill>
                  <a:srgbClr val="2A5E2D"/>
                </a:solidFill>
                <a:latin typeface="Source Serif Pro Bold"/>
              </a:rPr>
              <a:t>Prac</a:t>
            </a:r>
            <a:r>
              <a:rPr lang="en-US" sz="1899">
                <a:solidFill>
                  <a:srgbClr val="2A5E2D"/>
                </a:solidFill>
                <a:latin typeface="Arimo Bold"/>
              </a:rPr>
              <a:t>tice Gratitude by writing a list of 5 things you are grateful for.</a:t>
            </a:r>
          </a:p>
        </p:txBody>
      </p:sp>
      <p:sp>
        <p:nvSpPr>
          <p:cNvPr name="TextBox 26" id="26"/>
          <p:cNvSpPr txBox="true"/>
          <p:nvPr/>
        </p:nvSpPr>
        <p:spPr>
          <a:xfrm rot="0">
            <a:off x="1749541" y="3999980"/>
            <a:ext cx="5580888" cy="655955"/>
          </a:xfrm>
          <a:prstGeom prst="rect">
            <a:avLst/>
          </a:prstGeom>
        </p:spPr>
        <p:txBody>
          <a:bodyPr anchor="t" rtlCol="false" tIns="0" lIns="0" bIns="0" rIns="0">
            <a:spAutoFit/>
          </a:bodyPr>
          <a:lstStyle/>
          <a:p>
            <a:pPr algn="ctr">
              <a:lnSpc>
                <a:spcPts val="2659"/>
              </a:lnSpc>
            </a:pPr>
            <a:r>
              <a:rPr lang="en-US" sz="1899">
                <a:solidFill>
                  <a:srgbClr val="2A5E2D"/>
                </a:solidFill>
                <a:latin typeface="Source Serif Pro Bold"/>
              </a:rPr>
              <a:t> Identify one thing you need to forgive yourself for. Give yourself permission to let it go.</a:t>
            </a:r>
          </a:p>
        </p:txBody>
      </p:sp>
      <p:sp>
        <p:nvSpPr>
          <p:cNvPr name="TextBox 27" id="27"/>
          <p:cNvSpPr txBox="true"/>
          <p:nvPr/>
        </p:nvSpPr>
        <p:spPr>
          <a:xfrm rot="0">
            <a:off x="1833371" y="5071286"/>
            <a:ext cx="5580888" cy="655955"/>
          </a:xfrm>
          <a:prstGeom prst="rect">
            <a:avLst/>
          </a:prstGeom>
        </p:spPr>
        <p:txBody>
          <a:bodyPr anchor="t" rtlCol="false" tIns="0" lIns="0" bIns="0" rIns="0">
            <a:spAutoFit/>
          </a:bodyPr>
          <a:lstStyle/>
          <a:p>
            <a:pPr algn="ctr">
              <a:lnSpc>
                <a:spcPts val="2659"/>
              </a:lnSpc>
            </a:pPr>
            <a:r>
              <a:rPr lang="en-US" sz="1899">
                <a:solidFill>
                  <a:srgbClr val="2A5E2D"/>
                </a:solidFill>
                <a:latin typeface="Source Serif Pro Bold"/>
              </a:rPr>
              <a:t>Let go of all of the judgments you hold about yourself. Accept what you cannot change.</a:t>
            </a:r>
          </a:p>
        </p:txBody>
      </p:sp>
      <p:sp>
        <p:nvSpPr>
          <p:cNvPr name="TextBox 28" id="28"/>
          <p:cNvSpPr txBox="true"/>
          <p:nvPr/>
        </p:nvSpPr>
        <p:spPr>
          <a:xfrm rot="0">
            <a:off x="1854586" y="6014388"/>
            <a:ext cx="5580888" cy="655955"/>
          </a:xfrm>
          <a:prstGeom prst="rect">
            <a:avLst/>
          </a:prstGeom>
        </p:spPr>
        <p:txBody>
          <a:bodyPr anchor="t" rtlCol="false" tIns="0" lIns="0" bIns="0" rIns="0">
            <a:spAutoFit/>
          </a:bodyPr>
          <a:lstStyle/>
          <a:p>
            <a:pPr algn="ctr">
              <a:lnSpc>
                <a:spcPts val="2659"/>
              </a:lnSpc>
            </a:pPr>
            <a:r>
              <a:rPr lang="en-US" sz="1899">
                <a:solidFill>
                  <a:srgbClr val="2A5E2D"/>
                </a:solidFill>
                <a:latin typeface="Source Serif Pro Bold"/>
              </a:rPr>
              <a:t>Take 5-10 minutes out of your day to do a guided meditation.</a:t>
            </a:r>
          </a:p>
        </p:txBody>
      </p:sp>
      <p:sp>
        <p:nvSpPr>
          <p:cNvPr name="TextBox 29" id="29"/>
          <p:cNvSpPr txBox="true"/>
          <p:nvPr/>
        </p:nvSpPr>
        <p:spPr>
          <a:xfrm rot="0">
            <a:off x="1778437" y="6935031"/>
            <a:ext cx="5580888" cy="724535"/>
          </a:xfrm>
          <a:prstGeom prst="rect">
            <a:avLst/>
          </a:prstGeom>
        </p:spPr>
        <p:txBody>
          <a:bodyPr anchor="t" rtlCol="false" tIns="0" lIns="0" bIns="0" rIns="0">
            <a:spAutoFit/>
          </a:bodyPr>
          <a:lstStyle/>
          <a:p>
            <a:pPr algn="ctr">
              <a:lnSpc>
                <a:spcPts val="1899"/>
              </a:lnSpc>
            </a:pPr>
            <a:r>
              <a:rPr lang="en-US" sz="1899">
                <a:solidFill>
                  <a:srgbClr val="2A5E2D"/>
                </a:solidFill>
                <a:latin typeface="Source Serif Pro Bold"/>
              </a:rPr>
              <a:t>Take the first steps to forgiveness. Identify the steps you need to take to practice forgiveness in your daily life.</a:t>
            </a:r>
          </a:p>
        </p:txBody>
      </p:sp>
      <p:sp>
        <p:nvSpPr>
          <p:cNvPr name="TextBox 30" id="30"/>
          <p:cNvSpPr txBox="true"/>
          <p:nvPr/>
        </p:nvSpPr>
        <p:spPr>
          <a:xfrm rot="0">
            <a:off x="1954456" y="8154772"/>
            <a:ext cx="5580888" cy="318135"/>
          </a:xfrm>
          <a:prstGeom prst="rect">
            <a:avLst/>
          </a:prstGeom>
        </p:spPr>
        <p:txBody>
          <a:bodyPr anchor="t" rtlCol="false" tIns="0" lIns="0" bIns="0" rIns="0">
            <a:spAutoFit/>
          </a:bodyPr>
          <a:lstStyle/>
          <a:p>
            <a:pPr algn="ctr">
              <a:lnSpc>
                <a:spcPts val="2659"/>
              </a:lnSpc>
            </a:pPr>
            <a:r>
              <a:rPr lang="en-US" sz="1899">
                <a:solidFill>
                  <a:srgbClr val="2A5E2D"/>
                </a:solidFill>
                <a:latin typeface="Source Serif Pro Bold"/>
              </a:rPr>
              <a:t>Focus on any small wins you have had this week.</a:t>
            </a:r>
          </a:p>
        </p:txBody>
      </p:sp>
      <p:sp>
        <p:nvSpPr>
          <p:cNvPr name="TextBox 31" id="31"/>
          <p:cNvSpPr txBox="true"/>
          <p:nvPr/>
        </p:nvSpPr>
        <p:spPr>
          <a:xfrm rot="0">
            <a:off x="1954456" y="8941435"/>
            <a:ext cx="5580888" cy="655955"/>
          </a:xfrm>
          <a:prstGeom prst="rect">
            <a:avLst/>
          </a:prstGeom>
        </p:spPr>
        <p:txBody>
          <a:bodyPr anchor="t" rtlCol="false" tIns="0" lIns="0" bIns="0" rIns="0">
            <a:spAutoFit/>
          </a:bodyPr>
          <a:lstStyle/>
          <a:p>
            <a:pPr algn="ctr">
              <a:lnSpc>
                <a:spcPts val="2659"/>
              </a:lnSpc>
            </a:pPr>
            <a:r>
              <a:rPr lang="en-US" sz="1899">
                <a:solidFill>
                  <a:srgbClr val="2A5E2D"/>
                </a:solidFill>
                <a:latin typeface="Source Serif Pro Bold"/>
              </a:rPr>
              <a:t>Reflect on the week. Did you manage to complete all of your mindfulness goals? If not, why not?</a:t>
            </a:r>
          </a:p>
        </p:txBody>
      </p:sp>
      <p:sp>
        <p:nvSpPr>
          <p:cNvPr name="TextBox 32" id="32"/>
          <p:cNvSpPr txBox="true"/>
          <p:nvPr/>
        </p:nvSpPr>
        <p:spPr>
          <a:xfrm rot="0">
            <a:off x="-426223" y="3915431"/>
            <a:ext cx="2410718" cy="858073"/>
          </a:xfrm>
          <a:prstGeom prst="rect">
            <a:avLst/>
          </a:prstGeom>
        </p:spPr>
        <p:txBody>
          <a:bodyPr anchor="t" rtlCol="false" tIns="0" lIns="0" bIns="0" rIns="0">
            <a:spAutoFit/>
          </a:bodyPr>
          <a:lstStyle/>
          <a:p>
            <a:pPr algn="ctr">
              <a:lnSpc>
                <a:spcPts val="6687"/>
              </a:lnSpc>
            </a:pPr>
            <a:r>
              <a:rPr lang="en-US" sz="5715">
                <a:solidFill>
                  <a:srgbClr val="8AC44F"/>
                </a:solidFill>
                <a:latin typeface="Virtual Bold"/>
              </a:rPr>
              <a:t>Day</a:t>
            </a:r>
          </a:p>
        </p:txBody>
      </p:sp>
      <p:sp>
        <p:nvSpPr>
          <p:cNvPr name="TextBox 33" id="33"/>
          <p:cNvSpPr txBox="true"/>
          <p:nvPr/>
        </p:nvSpPr>
        <p:spPr>
          <a:xfrm rot="0">
            <a:off x="-449947" y="4947843"/>
            <a:ext cx="2410718" cy="858073"/>
          </a:xfrm>
          <a:prstGeom prst="rect">
            <a:avLst/>
          </a:prstGeom>
        </p:spPr>
        <p:txBody>
          <a:bodyPr anchor="t" rtlCol="false" tIns="0" lIns="0" bIns="0" rIns="0">
            <a:spAutoFit/>
          </a:bodyPr>
          <a:lstStyle/>
          <a:p>
            <a:pPr algn="ctr">
              <a:lnSpc>
                <a:spcPts val="6687"/>
              </a:lnSpc>
            </a:pPr>
            <a:r>
              <a:rPr lang="en-US" sz="5715">
                <a:solidFill>
                  <a:srgbClr val="8AC44F"/>
                </a:solidFill>
                <a:latin typeface="Virtual Bold"/>
              </a:rPr>
              <a:t>Day</a:t>
            </a:r>
          </a:p>
        </p:txBody>
      </p:sp>
      <p:sp>
        <p:nvSpPr>
          <p:cNvPr name="TextBox 34" id="34"/>
          <p:cNvSpPr txBox="true"/>
          <p:nvPr/>
        </p:nvSpPr>
        <p:spPr>
          <a:xfrm rot="0">
            <a:off x="-426223" y="5851284"/>
            <a:ext cx="2410718" cy="858073"/>
          </a:xfrm>
          <a:prstGeom prst="rect">
            <a:avLst/>
          </a:prstGeom>
        </p:spPr>
        <p:txBody>
          <a:bodyPr anchor="t" rtlCol="false" tIns="0" lIns="0" bIns="0" rIns="0">
            <a:spAutoFit/>
          </a:bodyPr>
          <a:lstStyle/>
          <a:p>
            <a:pPr algn="ctr">
              <a:lnSpc>
                <a:spcPts val="6687"/>
              </a:lnSpc>
            </a:pPr>
            <a:r>
              <a:rPr lang="en-US" sz="5715">
                <a:solidFill>
                  <a:srgbClr val="8AC44F"/>
                </a:solidFill>
                <a:latin typeface="Virtual Bold"/>
              </a:rPr>
              <a:t>Day</a:t>
            </a:r>
          </a:p>
        </p:txBody>
      </p:sp>
      <p:sp>
        <p:nvSpPr>
          <p:cNvPr name="TextBox 35" id="35"/>
          <p:cNvSpPr txBox="true"/>
          <p:nvPr/>
        </p:nvSpPr>
        <p:spPr>
          <a:xfrm rot="0">
            <a:off x="-403931" y="6841592"/>
            <a:ext cx="2410718" cy="858073"/>
          </a:xfrm>
          <a:prstGeom prst="rect">
            <a:avLst/>
          </a:prstGeom>
        </p:spPr>
        <p:txBody>
          <a:bodyPr anchor="t" rtlCol="false" tIns="0" lIns="0" bIns="0" rIns="0">
            <a:spAutoFit/>
          </a:bodyPr>
          <a:lstStyle/>
          <a:p>
            <a:pPr algn="ctr">
              <a:lnSpc>
                <a:spcPts val="6687"/>
              </a:lnSpc>
            </a:pPr>
            <a:r>
              <a:rPr lang="en-US" sz="5715">
                <a:solidFill>
                  <a:srgbClr val="8AC44F"/>
                </a:solidFill>
                <a:latin typeface="Virtual Bold"/>
              </a:rPr>
              <a:t>Day</a:t>
            </a:r>
          </a:p>
        </p:txBody>
      </p:sp>
      <p:sp>
        <p:nvSpPr>
          <p:cNvPr name="TextBox 36" id="36"/>
          <p:cNvSpPr txBox="true"/>
          <p:nvPr/>
        </p:nvSpPr>
        <p:spPr>
          <a:xfrm rot="0">
            <a:off x="-456261" y="7799172"/>
            <a:ext cx="2410718" cy="858073"/>
          </a:xfrm>
          <a:prstGeom prst="rect">
            <a:avLst/>
          </a:prstGeom>
        </p:spPr>
        <p:txBody>
          <a:bodyPr anchor="t" rtlCol="false" tIns="0" lIns="0" bIns="0" rIns="0">
            <a:spAutoFit/>
          </a:bodyPr>
          <a:lstStyle/>
          <a:p>
            <a:pPr algn="ctr">
              <a:lnSpc>
                <a:spcPts val="6687"/>
              </a:lnSpc>
            </a:pPr>
            <a:r>
              <a:rPr lang="en-US" sz="5715">
                <a:solidFill>
                  <a:srgbClr val="8AC44F"/>
                </a:solidFill>
                <a:latin typeface="Virtual Bold"/>
              </a:rPr>
              <a:t>Day</a:t>
            </a:r>
          </a:p>
        </p:txBody>
      </p:sp>
      <p:sp>
        <p:nvSpPr>
          <p:cNvPr name="TextBox 37" id="37"/>
          <p:cNvSpPr txBox="true"/>
          <p:nvPr/>
        </p:nvSpPr>
        <p:spPr>
          <a:xfrm rot="0">
            <a:off x="-403931" y="8850405"/>
            <a:ext cx="2410718" cy="858073"/>
          </a:xfrm>
          <a:prstGeom prst="rect">
            <a:avLst/>
          </a:prstGeom>
        </p:spPr>
        <p:txBody>
          <a:bodyPr anchor="t" rtlCol="false" tIns="0" lIns="0" bIns="0" rIns="0">
            <a:spAutoFit/>
          </a:bodyPr>
          <a:lstStyle/>
          <a:p>
            <a:pPr algn="ctr">
              <a:lnSpc>
                <a:spcPts val="6687"/>
              </a:lnSpc>
            </a:pPr>
            <a:r>
              <a:rPr lang="en-US" sz="5715">
                <a:solidFill>
                  <a:srgbClr val="8AC44F"/>
                </a:solidFill>
                <a:latin typeface="Virtual Bold"/>
              </a:rPr>
              <a:t>Day</a:t>
            </a:r>
          </a:p>
        </p:txBody>
      </p:sp>
      <p:pic>
        <p:nvPicPr>
          <p:cNvPr name="Picture 38" id="38"/>
          <p:cNvPicPr>
            <a:picLocks noChangeAspect="true"/>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0" t="0" r="0" b="0"/>
          <a:stretch>
            <a:fillRect/>
          </a:stretch>
        </p:blipFill>
        <p:spPr>
          <a:xfrm flipH="true" flipV="false" rot="0">
            <a:off x="-146217" y="1456575"/>
            <a:ext cx="1102715" cy="1341238"/>
          </a:xfrm>
          <a:prstGeom prst="rect">
            <a:avLst/>
          </a:prstGeom>
        </p:spPr>
      </p:pic>
      <p:pic>
        <p:nvPicPr>
          <p:cNvPr name="Picture 39" id="39"/>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true" flipV="false" rot="0">
            <a:off x="0" y="9592310"/>
            <a:ext cx="697575" cy="848464"/>
          </a:xfrm>
          <a:prstGeom prst="rect">
            <a:avLst/>
          </a:prstGeom>
        </p:spPr>
      </p:pic>
      <p:pic>
        <p:nvPicPr>
          <p:cNvPr name="Picture 40" id="40"/>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true" flipV="false" rot="0">
            <a:off x="868571" y="9592310"/>
            <a:ext cx="697575" cy="848464"/>
          </a:xfrm>
          <a:prstGeom prst="rect">
            <a:avLst/>
          </a:prstGeom>
        </p:spPr>
      </p:pic>
      <p:pic>
        <p:nvPicPr>
          <p:cNvPr name="Picture 41" id="41"/>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true" flipV="false" rot="0">
            <a:off x="1749541" y="9592310"/>
            <a:ext cx="697575" cy="848464"/>
          </a:xfrm>
          <a:prstGeom prst="rect">
            <a:avLst/>
          </a:prstGeom>
        </p:spPr>
      </p:pic>
      <p:pic>
        <p:nvPicPr>
          <p:cNvPr name="Picture 42" id="42"/>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true" flipV="false" rot="0">
            <a:off x="2618112" y="9592310"/>
            <a:ext cx="697575" cy="848464"/>
          </a:xfrm>
          <a:prstGeom prst="rect">
            <a:avLst/>
          </a:prstGeom>
        </p:spPr>
      </p:pic>
      <p:pic>
        <p:nvPicPr>
          <p:cNvPr name="Picture 43" id="43"/>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true" flipV="false" rot="0">
            <a:off x="3463362" y="9592310"/>
            <a:ext cx="697575" cy="848464"/>
          </a:xfrm>
          <a:prstGeom prst="rect">
            <a:avLst/>
          </a:prstGeom>
        </p:spPr>
      </p:pic>
      <p:pic>
        <p:nvPicPr>
          <p:cNvPr name="Picture 44" id="44"/>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true" flipV="false" rot="0">
            <a:off x="4331933" y="9592310"/>
            <a:ext cx="697575" cy="848464"/>
          </a:xfrm>
          <a:prstGeom prst="rect">
            <a:avLst/>
          </a:prstGeom>
        </p:spPr>
      </p:pic>
      <p:pic>
        <p:nvPicPr>
          <p:cNvPr name="Picture 45" id="45"/>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true" flipV="false" rot="0">
            <a:off x="5229340" y="9592310"/>
            <a:ext cx="697575" cy="848464"/>
          </a:xfrm>
          <a:prstGeom prst="rect">
            <a:avLst/>
          </a:prstGeom>
        </p:spPr>
      </p:pic>
      <p:pic>
        <p:nvPicPr>
          <p:cNvPr name="Picture 46" id="46"/>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true" flipV="false" rot="0">
            <a:off x="6097911" y="9592310"/>
            <a:ext cx="697575" cy="848464"/>
          </a:xfrm>
          <a:prstGeom prst="rect">
            <a:avLst/>
          </a:prstGeom>
        </p:spPr>
      </p:pic>
      <p:pic>
        <p:nvPicPr>
          <p:cNvPr name="Picture 47" id="47"/>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true" flipV="false" rot="0">
            <a:off x="6865912" y="9592310"/>
            <a:ext cx="697575" cy="848464"/>
          </a:xfrm>
          <a:prstGeom prst="rect">
            <a:avLst/>
          </a:prstGeom>
        </p:spPr>
      </p:pic>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8AC44F"/>
        </a:solidFill>
      </p:bgPr>
    </p:bg>
    <p:spTree>
      <p:nvGrpSpPr>
        <p:cNvPr id="1" name=""/>
        <p:cNvGrpSpPr/>
        <p:nvPr/>
      </p:nvGrpSpPr>
      <p:grpSpPr>
        <a:xfrm>
          <a:off x="0" y="0"/>
          <a:ext cx="0" cy="0"/>
          <a:chOff x="0" y="0"/>
          <a:chExt cx="0" cy="0"/>
        </a:xfrm>
      </p:grpSpPr>
      <p:grpSp>
        <p:nvGrpSpPr>
          <p:cNvPr name="Group 2" id="2"/>
          <p:cNvGrpSpPr/>
          <p:nvPr/>
        </p:nvGrpSpPr>
        <p:grpSpPr>
          <a:xfrm rot="0">
            <a:off x="-1043747" y="2844094"/>
            <a:ext cx="9859894" cy="7750188"/>
            <a:chOff x="0" y="0"/>
            <a:chExt cx="3182480" cy="2501530"/>
          </a:xfrm>
        </p:grpSpPr>
        <p:sp>
          <p:nvSpPr>
            <p:cNvPr name="Freeform 3" id="3"/>
            <p:cNvSpPr/>
            <p:nvPr/>
          </p:nvSpPr>
          <p:spPr>
            <a:xfrm>
              <a:off x="0" y="0"/>
              <a:ext cx="3182480" cy="2501529"/>
            </a:xfrm>
            <a:custGeom>
              <a:avLst/>
              <a:gdLst/>
              <a:ahLst/>
              <a:cxnLst/>
              <a:rect r="r" b="b" t="t" l="l"/>
              <a:pathLst>
                <a:path h="2501529" w="3182480">
                  <a:moveTo>
                    <a:pt x="0" y="0"/>
                  </a:moveTo>
                  <a:lnTo>
                    <a:pt x="3182480" y="0"/>
                  </a:lnTo>
                  <a:lnTo>
                    <a:pt x="3182480" y="2501529"/>
                  </a:lnTo>
                  <a:lnTo>
                    <a:pt x="0" y="2501529"/>
                  </a:lnTo>
                  <a:close/>
                </a:path>
              </a:pathLst>
            </a:custGeom>
            <a:solidFill>
              <a:srgbClr val="F7F6F6"/>
            </a:solidFill>
          </p:spPr>
        </p:sp>
      </p:grpSp>
      <p:grpSp>
        <p:nvGrpSpPr>
          <p:cNvPr name="Group 4" id="4"/>
          <p:cNvGrpSpPr/>
          <p:nvPr/>
        </p:nvGrpSpPr>
        <p:grpSpPr>
          <a:xfrm rot="0">
            <a:off x="7384478" y="2844094"/>
            <a:ext cx="527956" cy="3568963"/>
            <a:chOff x="0" y="0"/>
            <a:chExt cx="703941" cy="4758618"/>
          </a:xfrm>
        </p:grpSpPr>
        <p:pic>
          <p:nvPicPr>
            <p:cNvPr name="Picture 5" id="5"/>
            <p:cNvPicPr>
              <a:picLocks noChangeAspect="true"/>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0" t="0" r="0" b="0"/>
            <a:stretch>
              <a:fillRect/>
            </a:stretch>
          </p:blipFill>
          <p:spPr>
            <a:xfrm flipH="false" flipV="false" rot="0">
              <a:off x="0" y="0"/>
              <a:ext cx="703941" cy="856207"/>
            </a:xfrm>
            <a:prstGeom prst="rect">
              <a:avLst/>
            </a:prstGeom>
          </p:spPr>
        </p:pic>
        <p:pic>
          <p:nvPicPr>
            <p:cNvPr name="Picture 6" id="6"/>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false" flipV="false" rot="0">
              <a:off x="0" y="972734"/>
              <a:ext cx="703941" cy="856207"/>
            </a:xfrm>
            <a:prstGeom prst="rect">
              <a:avLst/>
            </a:prstGeom>
          </p:spPr>
        </p:pic>
        <p:pic>
          <p:nvPicPr>
            <p:cNvPr name="Picture 7" id="7"/>
            <p:cNvPicPr>
              <a:picLocks noChangeAspect="true"/>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0" t="0" r="0" b="0"/>
            <a:stretch>
              <a:fillRect/>
            </a:stretch>
          </p:blipFill>
          <p:spPr>
            <a:xfrm flipH="false" flipV="false" rot="0">
              <a:off x="0" y="1955208"/>
              <a:ext cx="703941" cy="856207"/>
            </a:xfrm>
            <a:prstGeom prst="rect">
              <a:avLst/>
            </a:prstGeom>
          </p:spPr>
        </p:pic>
        <p:pic>
          <p:nvPicPr>
            <p:cNvPr name="Picture 8" id="8"/>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false" flipV="false" rot="0">
              <a:off x="0" y="2929677"/>
              <a:ext cx="703941" cy="856207"/>
            </a:xfrm>
            <a:prstGeom prst="rect">
              <a:avLst/>
            </a:prstGeom>
          </p:spPr>
        </p:pic>
        <p:pic>
          <p:nvPicPr>
            <p:cNvPr name="Picture 9" id="9"/>
            <p:cNvPicPr>
              <a:picLocks noChangeAspect="true"/>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0" t="0" r="0" b="0"/>
            <a:stretch>
              <a:fillRect/>
            </a:stretch>
          </p:blipFill>
          <p:spPr>
            <a:xfrm flipH="false" flipV="false" rot="0">
              <a:off x="0" y="3902411"/>
              <a:ext cx="703941" cy="856207"/>
            </a:xfrm>
            <a:prstGeom prst="rect">
              <a:avLst/>
            </a:prstGeom>
          </p:spPr>
        </p:pic>
      </p:grpSp>
      <p:pic>
        <p:nvPicPr>
          <p:cNvPr name="Picture 10" id="10"/>
          <p:cNvPicPr>
            <a:picLocks noChangeAspect="true"/>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l="0" t="0" r="0" b="0"/>
          <a:stretch>
            <a:fillRect/>
          </a:stretch>
        </p:blipFill>
        <p:spPr>
          <a:xfrm flipH="false" flipV="false" rot="0">
            <a:off x="5055181" y="2877744"/>
            <a:ext cx="1100493" cy="1300435"/>
          </a:xfrm>
          <a:prstGeom prst="rect">
            <a:avLst/>
          </a:prstGeom>
        </p:spPr>
      </p:pic>
      <p:pic>
        <p:nvPicPr>
          <p:cNvPr name="Picture 11" id="11"/>
          <p:cNvPicPr>
            <a:picLocks noChangeAspect="true"/>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0" t="0" r="0" b="0"/>
          <a:stretch>
            <a:fillRect/>
          </a:stretch>
        </p:blipFill>
        <p:spPr>
          <a:xfrm flipH="false" flipV="false" rot="0">
            <a:off x="1344327" y="4121029"/>
            <a:ext cx="1405194" cy="1292778"/>
          </a:xfrm>
          <a:prstGeom prst="rect">
            <a:avLst/>
          </a:prstGeom>
        </p:spPr>
      </p:pic>
      <p:pic>
        <p:nvPicPr>
          <p:cNvPr name="Picture 12" id="12"/>
          <p:cNvPicPr>
            <a:picLocks noChangeAspect="true"/>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l="0" t="0" r="0" b="0"/>
          <a:stretch>
            <a:fillRect/>
          </a:stretch>
        </p:blipFill>
        <p:spPr>
          <a:xfrm flipH="false" flipV="false" rot="0">
            <a:off x="4735271" y="5348413"/>
            <a:ext cx="1747987" cy="1665355"/>
          </a:xfrm>
          <a:prstGeom prst="rect">
            <a:avLst/>
          </a:prstGeom>
        </p:spPr>
      </p:pic>
      <p:pic>
        <p:nvPicPr>
          <p:cNvPr name="Picture 13" id="13"/>
          <p:cNvPicPr>
            <a:picLocks noChangeAspect="true"/>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l="0" t="0" r="0" b="0"/>
          <a:stretch>
            <a:fillRect/>
          </a:stretch>
        </p:blipFill>
        <p:spPr>
          <a:xfrm flipH="false" flipV="false" rot="0">
            <a:off x="1344327" y="7076522"/>
            <a:ext cx="1405194" cy="1361281"/>
          </a:xfrm>
          <a:prstGeom prst="rect">
            <a:avLst/>
          </a:prstGeom>
        </p:spPr>
      </p:pic>
      <p:pic>
        <p:nvPicPr>
          <p:cNvPr name="Picture 14" id="14"/>
          <p:cNvPicPr>
            <a:picLocks noChangeAspect="true"/>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rcRect l="0" t="0" r="0" b="0"/>
          <a:stretch>
            <a:fillRect/>
          </a:stretch>
        </p:blipFill>
        <p:spPr>
          <a:xfrm flipH="true" flipV="false" rot="0">
            <a:off x="4904488" y="8502534"/>
            <a:ext cx="1409554" cy="1414859"/>
          </a:xfrm>
          <a:prstGeom prst="rect">
            <a:avLst/>
          </a:prstGeom>
        </p:spPr>
      </p:pic>
      <p:grpSp>
        <p:nvGrpSpPr>
          <p:cNvPr name="Group 15" id="15"/>
          <p:cNvGrpSpPr/>
          <p:nvPr/>
        </p:nvGrpSpPr>
        <p:grpSpPr>
          <a:xfrm rot="0">
            <a:off x="-134514" y="6489437"/>
            <a:ext cx="527956" cy="3568963"/>
            <a:chOff x="0" y="0"/>
            <a:chExt cx="703941" cy="4758618"/>
          </a:xfrm>
        </p:grpSpPr>
        <p:pic>
          <p:nvPicPr>
            <p:cNvPr name="Picture 16" id="16"/>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true" flipV="false" rot="0">
              <a:off x="0" y="0"/>
              <a:ext cx="703941" cy="856207"/>
            </a:xfrm>
            <a:prstGeom prst="rect">
              <a:avLst/>
            </a:prstGeom>
          </p:spPr>
        </p:pic>
        <p:pic>
          <p:nvPicPr>
            <p:cNvPr name="Picture 17" id="17"/>
            <p:cNvPicPr>
              <a:picLocks noChangeAspect="true"/>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0" t="0" r="0" b="0"/>
            <a:stretch>
              <a:fillRect/>
            </a:stretch>
          </p:blipFill>
          <p:spPr>
            <a:xfrm flipH="true" flipV="false" rot="0">
              <a:off x="0" y="972734"/>
              <a:ext cx="703941" cy="856207"/>
            </a:xfrm>
            <a:prstGeom prst="rect">
              <a:avLst/>
            </a:prstGeom>
          </p:spPr>
        </p:pic>
        <p:pic>
          <p:nvPicPr>
            <p:cNvPr name="Picture 18" id="18"/>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true" flipV="false" rot="0">
              <a:off x="0" y="1955208"/>
              <a:ext cx="703941" cy="856207"/>
            </a:xfrm>
            <a:prstGeom prst="rect">
              <a:avLst/>
            </a:prstGeom>
          </p:spPr>
        </p:pic>
        <p:pic>
          <p:nvPicPr>
            <p:cNvPr name="Picture 19" id="19"/>
            <p:cNvPicPr>
              <a:picLocks noChangeAspect="true"/>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0" t="0" r="0" b="0"/>
            <a:stretch>
              <a:fillRect/>
            </a:stretch>
          </p:blipFill>
          <p:spPr>
            <a:xfrm flipH="true" flipV="false" rot="0">
              <a:off x="0" y="2929677"/>
              <a:ext cx="703941" cy="856207"/>
            </a:xfrm>
            <a:prstGeom prst="rect">
              <a:avLst/>
            </a:prstGeom>
          </p:spPr>
        </p:pic>
        <p:pic>
          <p:nvPicPr>
            <p:cNvPr name="Picture 20" id="20"/>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true" flipV="false" rot="0">
              <a:off x="0" y="3902411"/>
              <a:ext cx="703941" cy="856207"/>
            </a:xfrm>
            <a:prstGeom prst="rect">
              <a:avLst/>
            </a:prstGeom>
          </p:spPr>
        </p:pic>
      </p:grpSp>
      <p:grpSp>
        <p:nvGrpSpPr>
          <p:cNvPr name="Group 21" id="21"/>
          <p:cNvGrpSpPr/>
          <p:nvPr/>
        </p:nvGrpSpPr>
        <p:grpSpPr>
          <a:xfrm rot="0">
            <a:off x="393442" y="8437803"/>
            <a:ext cx="4086056" cy="1430020"/>
            <a:chOff x="0" y="0"/>
            <a:chExt cx="5448075" cy="1906693"/>
          </a:xfrm>
        </p:grpSpPr>
        <p:sp>
          <p:nvSpPr>
            <p:cNvPr name="TextBox 22" id="22"/>
            <p:cNvSpPr txBox="true"/>
            <p:nvPr/>
          </p:nvSpPr>
          <p:spPr>
            <a:xfrm rot="0">
              <a:off x="0" y="799888"/>
              <a:ext cx="5448075" cy="1106805"/>
            </a:xfrm>
            <a:prstGeom prst="rect">
              <a:avLst/>
            </a:prstGeom>
          </p:spPr>
          <p:txBody>
            <a:bodyPr anchor="t" rtlCol="false" tIns="0" lIns="0" bIns="0" rIns="0">
              <a:spAutoFit/>
            </a:bodyPr>
            <a:lstStyle/>
            <a:p>
              <a:pPr algn="ctr">
                <a:lnSpc>
                  <a:spcPts val="1679"/>
                </a:lnSpc>
              </a:pPr>
              <a:r>
                <a:rPr lang="en-US" sz="1200">
                  <a:solidFill>
                    <a:srgbClr val="2A5E2D"/>
                  </a:solidFill>
                  <a:latin typeface="Source Serif Pro Bold"/>
                </a:rPr>
                <a:t>Bring your attention to your body. Start with your toes and work your way upwards. How does each part of the body feel? Observe what it is telling you and then let go of any tension within the muscles. </a:t>
              </a:r>
            </a:p>
          </p:txBody>
        </p:sp>
        <p:sp>
          <p:nvSpPr>
            <p:cNvPr name="TextBox 23" id="23"/>
            <p:cNvSpPr txBox="true"/>
            <p:nvPr/>
          </p:nvSpPr>
          <p:spPr>
            <a:xfrm rot="0">
              <a:off x="0" y="-85725"/>
              <a:ext cx="5448075" cy="895138"/>
            </a:xfrm>
            <a:prstGeom prst="rect">
              <a:avLst/>
            </a:prstGeom>
          </p:spPr>
          <p:txBody>
            <a:bodyPr anchor="t" rtlCol="false" tIns="0" lIns="0" bIns="0" rIns="0">
              <a:spAutoFit/>
            </a:bodyPr>
            <a:lstStyle/>
            <a:p>
              <a:pPr algn="ctr">
                <a:lnSpc>
                  <a:spcPts val="5599"/>
                </a:lnSpc>
              </a:pPr>
              <a:r>
                <a:rPr lang="en-US" sz="3999">
                  <a:solidFill>
                    <a:srgbClr val="2A5E2D"/>
                  </a:solidFill>
                  <a:latin typeface="Virtual Bold"/>
                </a:rPr>
                <a:t>Step 5: Focus on your body</a:t>
              </a:r>
            </a:p>
          </p:txBody>
        </p:sp>
      </p:grpSp>
      <p:grpSp>
        <p:nvGrpSpPr>
          <p:cNvPr name="Group 24" id="24"/>
          <p:cNvGrpSpPr/>
          <p:nvPr/>
        </p:nvGrpSpPr>
        <p:grpSpPr>
          <a:xfrm rot="0">
            <a:off x="7384478" y="6489437"/>
            <a:ext cx="527956" cy="3568963"/>
            <a:chOff x="0" y="0"/>
            <a:chExt cx="703941" cy="4758618"/>
          </a:xfrm>
        </p:grpSpPr>
        <p:pic>
          <p:nvPicPr>
            <p:cNvPr name="Picture 25" id="25"/>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false" flipV="false" rot="0">
              <a:off x="0" y="0"/>
              <a:ext cx="703941" cy="856207"/>
            </a:xfrm>
            <a:prstGeom prst="rect">
              <a:avLst/>
            </a:prstGeom>
          </p:spPr>
        </p:pic>
        <p:pic>
          <p:nvPicPr>
            <p:cNvPr name="Picture 26" id="26"/>
            <p:cNvPicPr>
              <a:picLocks noChangeAspect="true"/>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0" t="0" r="0" b="0"/>
            <a:stretch>
              <a:fillRect/>
            </a:stretch>
          </p:blipFill>
          <p:spPr>
            <a:xfrm flipH="false" flipV="false" rot="0">
              <a:off x="0" y="972734"/>
              <a:ext cx="703941" cy="856207"/>
            </a:xfrm>
            <a:prstGeom prst="rect">
              <a:avLst/>
            </a:prstGeom>
          </p:spPr>
        </p:pic>
        <p:pic>
          <p:nvPicPr>
            <p:cNvPr name="Picture 27" id="27"/>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false" flipV="false" rot="0">
              <a:off x="0" y="1955208"/>
              <a:ext cx="703941" cy="856207"/>
            </a:xfrm>
            <a:prstGeom prst="rect">
              <a:avLst/>
            </a:prstGeom>
          </p:spPr>
        </p:pic>
        <p:pic>
          <p:nvPicPr>
            <p:cNvPr name="Picture 28" id="28"/>
            <p:cNvPicPr>
              <a:picLocks noChangeAspect="true"/>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0" t="0" r="0" b="0"/>
            <a:stretch>
              <a:fillRect/>
            </a:stretch>
          </p:blipFill>
          <p:spPr>
            <a:xfrm flipH="false" flipV="false" rot="0">
              <a:off x="0" y="2929677"/>
              <a:ext cx="703941" cy="856207"/>
            </a:xfrm>
            <a:prstGeom prst="rect">
              <a:avLst/>
            </a:prstGeom>
          </p:spPr>
        </p:pic>
        <p:pic>
          <p:nvPicPr>
            <p:cNvPr name="Picture 29" id="29"/>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false" flipV="false" rot="0">
              <a:off x="0" y="3902411"/>
              <a:ext cx="703941" cy="856207"/>
            </a:xfrm>
            <a:prstGeom prst="rect">
              <a:avLst/>
            </a:prstGeom>
          </p:spPr>
        </p:pic>
      </p:grpSp>
      <p:grpSp>
        <p:nvGrpSpPr>
          <p:cNvPr name="Group 30" id="30"/>
          <p:cNvGrpSpPr/>
          <p:nvPr/>
        </p:nvGrpSpPr>
        <p:grpSpPr>
          <a:xfrm rot="0">
            <a:off x="-134514" y="2844094"/>
            <a:ext cx="527956" cy="3568963"/>
            <a:chOff x="0" y="0"/>
            <a:chExt cx="703941" cy="4758618"/>
          </a:xfrm>
        </p:grpSpPr>
        <p:pic>
          <p:nvPicPr>
            <p:cNvPr name="Picture 31" id="31"/>
            <p:cNvPicPr>
              <a:picLocks noChangeAspect="true"/>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0" t="0" r="0" b="0"/>
            <a:stretch>
              <a:fillRect/>
            </a:stretch>
          </p:blipFill>
          <p:spPr>
            <a:xfrm flipH="true" flipV="false" rot="0">
              <a:off x="0" y="0"/>
              <a:ext cx="703941" cy="856207"/>
            </a:xfrm>
            <a:prstGeom prst="rect">
              <a:avLst/>
            </a:prstGeom>
          </p:spPr>
        </p:pic>
        <p:pic>
          <p:nvPicPr>
            <p:cNvPr name="Picture 32" id="32"/>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true" flipV="false" rot="0">
              <a:off x="0" y="972734"/>
              <a:ext cx="703941" cy="856207"/>
            </a:xfrm>
            <a:prstGeom prst="rect">
              <a:avLst/>
            </a:prstGeom>
          </p:spPr>
        </p:pic>
        <p:pic>
          <p:nvPicPr>
            <p:cNvPr name="Picture 33" id="33"/>
            <p:cNvPicPr>
              <a:picLocks noChangeAspect="true"/>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0" t="0" r="0" b="0"/>
            <a:stretch>
              <a:fillRect/>
            </a:stretch>
          </p:blipFill>
          <p:spPr>
            <a:xfrm flipH="true" flipV="false" rot="0">
              <a:off x="0" y="1955208"/>
              <a:ext cx="703941" cy="856207"/>
            </a:xfrm>
            <a:prstGeom prst="rect">
              <a:avLst/>
            </a:prstGeom>
          </p:spPr>
        </p:pic>
        <p:pic>
          <p:nvPicPr>
            <p:cNvPr name="Picture 34" id="34"/>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true" flipV="false" rot="0">
              <a:off x="0" y="2929677"/>
              <a:ext cx="703941" cy="856207"/>
            </a:xfrm>
            <a:prstGeom prst="rect">
              <a:avLst/>
            </a:prstGeom>
          </p:spPr>
        </p:pic>
        <p:pic>
          <p:nvPicPr>
            <p:cNvPr name="Picture 35" id="35"/>
            <p:cNvPicPr>
              <a:picLocks noChangeAspect="true"/>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0" t="0" r="0" b="0"/>
            <a:stretch>
              <a:fillRect/>
            </a:stretch>
          </p:blipFill>
          <p:spPr>
            <a:xfrm flipH="true" flipV="false" rot="0">
              <a:off x="0" y="3902411"/>
              <a:ext cx="703941" cy="856207"/>
            </a:xfrm>
            <a:prstGeom prst="rect">
              <a:avLst/>
            </a:prstGeom>
          </p:spPr>
        </p:pic>
      </p:grpSp>
      <p:grpSp>
        <p:nvGrpSpPr>
          <p:cNvPr name="Group 36" id="36"/>
          <p:cNvGrpSpPr/>
          <p:nvPr/>
        </p:nvGrpSpPr>
        <p:grpSpPr>
          <a:xfrm rot="5400000">
            <a:off x="5336019" y="8273918"/>
            <a:ext cx="527956" cy="3568963"/>
            <a:chOff x="0" y="0"/>
            <a:chExt cx="703941" cy="4758618"/>
          </a:xfrm>
        </p:grpSpPr>
        <p:pic>
          <p:nvPicPr>
            <p:cNvPr name="Picture 37" id="37"/>
            <p:cNvPicPr>
              <a:picLocks noChangeAspect="true"/>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0" t="0" r="0" b="0"/>
            <a:stretch>
              <a:fillRect/>
            </a:stretch>
          </p:blipFill>
          <p:spPr>
            <a:xfrm flipH="false" flipV="false" rot="0">
              <a:off x="0" y="0"/>
              <a:ext cx="703941" cy="856207"/>
            </a:xfrm>
            <a:prstGeom prst="rect">
              <a:avLst/>
            </a:prstGeom>
          </p:spPr>
        </p:pic>
        <p:pic>
          <p:nvPicPr>
            <p:cNvPr name="Picture 38" id="38"/>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false" flipV="false" rot="0">
              <a:off x="0" y="972734"/>
              <a:ext cx="703941" cy="856207"/>
            </a:xfrm>
            <a:prstGeom prst="rect">
              <a:avLst/>
            </a:prstGeom>
          </p:spPr>
        </p:pic>
        <p:pic>
          <p:nvPicPr>
            <p:cNvPr name="Picture 39" id="39"/>
            <p:cNvPicPr>
              <a:picLocks noChangeAspect="true"/>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0" t="0" r="0" b="0"/>
            <a:stretch>
              <a:fillRect/>
            </a:stretch>
          </p:blipFill>
          <p:spPr>
            <a:xfrm flipH="false" flipV="false" rot="0">
              <a:off x="0" y="1955208"/>
              <a:ext cx="703941" cy="856207"/>
            </a:xfrm>
            <a:prstGeom prst="rect">
              <a:avLst/>
            </a:prstGeom>
          </p:spPr>
        </p:pic>
        <p:pic>
          <p:nvPicPr>
            <p:cNvPr name="Picture 40" id="40"/>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false" flipV="false" rot="0">
              <a:off x="0" y="2929677"/>
              <a:ext cx="703941" cy="856207"/>
            </a:xfrm>
            <a:prstGeom prst="rect">
              <a:avLst/>
            </a:prstGeom>
          </p:spPr>
        </p:pic>
        <p:pic>
          <p:nvPicPr>
            <p:cNvPr name="Picture 41" id="41"/>
            <p:cNvPicPr>
              <a:picLocks noChangeAspect="true"/>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0" t="0" r="0" b="0"/>
            <a:stretch>
              <a:fillRect/>
            </a:stretch>
          </p:blipFill>
          <p:spPr>
            <a:xfrm flipH="false" flipV="false" rot="0">
              <a:off x="0" y="3902411"/>
              <a:ext cx="703941" cy="856207"/>
            </a:xfrm>
            <a:prstGeom prst="rect">
              <a:avLst/>
            </a:prstGeom>
          </p:spPr>
        </p:pic>
      </p:grpSp>
      <p:grpSp>
        <p:nvGrpSpPr>
          <p:cNvPr name="Group 42" id="42"/>
          <p:cNvGrpSpPr/>
          <p:nvPr/>
        </p:nvGrpSpPr>
        <p:grpSpPr>
          <a:xfrm rot="5400000">
            <a:off x="1704446" y="8273918"/>
            <a:ext cx="527956" cy="3568963"/>
            <a:chOff x="0" y="0"/>
            <a:chExt cx="703941" cy="4758618"/>
          </a:xfrm>
        </p:grpSpPr>
        <p:pic>
          <p:nvPicPr>
            <p:cNvPr name="Picture 43" id="43"/>
            <p:cNvPicPr>
              <a:picLocks noChangeAspect="true"/>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0" t="0" r="0" b="0"/>
            <a:stretch>
              <a:fillRect/>
            </a:stretch>
          </p:blipFill>
          <p:spPr>
            <a:xfrm flipH="false" flipV="false" rot="0">
              <a:off x="0" y="0"/>
              <a:ext cx="703941" cy="856207"/>
            </a:xfrm>
            <a:prstGeom prst="rect">
              <a:avLst/>
            </a:prstGeom>
          </p:spPr>
        </p:pic>
        <p:pic>
          <p:nvPicPr>
            <p:cNvPr name="Picture 44" id="44"/>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false" flipV="false" rot="0">
              <a:off x="0" y="972734"/>
              <a:ext cx="703941" cy="856207"/>
            </a:xfrm>
            <a:prstGeom prst="rect">
              <a:avLst/>
            </a:prstGeom>
          </p:spPr>
        </p:pic>
        <p:pic>
          <p:nvPicPr>
            <p:cNvPr name="Picture 45" id="45"/>
            <p:cNvPicPr>
              <a:picLocks noChangeAspect="true"/>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0" t="0" r="0" b="0"/>
            <a:stretch>
              <a:fillRect/>
            </a:stretch>
          </p:blipFill>
          <p:spPr>
            <a:xfrm flipH="false" flipV="false" rot="0">
              <a:off x="0" y="1955208"/>
              <a:ext cx="703941" cy="856207"/>
            </a:xfrm>
            <a:prstGeom prst="rect">
              <a:avLst/>
            </a:prstGeom>
          </p:spPr>
        </p:pic>
        <p:pic>
          <p:nvPicPr>
            <p:cNvPr name="Picture 46" id="46"/>
            <p:cNvPicPr>
              <a:picLocks noChangeAspect="true"/>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false" flipV="false" rot="0">
              <a:off x="0" y="2929677"/>
              <a:ext cx="703941" cy="856207"/>
            </a:xfrm>
            <a:prstGeom prst="rect">
              <a:avLst/>
            </a:prstGeom>
          </p:spPr>
        </p:pic>
        <p:pic>
          <p:nvPicPr>
            <p:cNvPr name="Picture 47" id="47"/>
            <p:cNvPicPr>
              <a:picLocks noChangeAspect="true"/>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0" t="0" r="0" b="0"/>
            <a:stretch>
              <a:fillRect/>
            </a:stretch>
          </p:blipFill>
          <p:spPr>
            <a:xfrm flipH="false" flipV="false" rot="0">
              <a:off x="0" y="3902411"/>
              <a:ext cx="703941" cy="856207"/>
            </a:xfrm>
            <a:prstGeom prst="rect">
              <a:avLst/>
            </a:prstGeom>
          </p:spPr>
        </p:pic>
      </p:grpSp>
      <p:sp>
        <p:nvSpPr>
          <p:cNvPr name="TextBox 48" id="48"/>
          <p:cNvSpPr txBox="true"/>
          <p:nvPr/>
        </p:nvSpPr>
        <p:spPr>
          <a:xfrm rot="0">
            <a:off x="1676017" y="28575"/>
            <a:ext cx="1241218" cy="1285875"/>
          </a:xfrm>
          <a:prstGeom prst="rect">
            <a:avLst/>
          </a:prstGeom>
        </p:spPr>
        <p:txBody>
          <a:bodyPr anchor="t" rtlCol="false" tIns="0" lIns="0" bIns="0" rIns="0">
            <a:spAutoFit/>
          </a:bodyPr>
          <a:lstStyle/>
          <a:p>
            <a:pPr algn="ctr">
              <a:lnSpc>
                <a:spcPts val="9900"/>
              </a:lnSpc>
            </a:pPr>
            <a:r>
              <a:rPr lang="en-US" sz="9000" spc="-333">
                <a:solidFill>
                  <a:srgbClr val="F7F6F6"/>
                </a:solidFill>
                <a:latin typeface="Source Serif Pro Bold"/>
              </a:rPr>
              <a:t>5</a:t>
            </a:r>
          </a:p>
        </p:txBody>
      </p:sp>
      <p:sp>
        <p:nvSpPr>
          <p:cNvPr name="TextBox 49" id="49"/>
          <p:cNvSpPr txBox="true"/>
          <p:nvPr/>
        </p:nvSpPr>
        <p:spPr>
          <a:xfrm rot="0">
            <a:off x="777240" y="436253"/>
            <a:ext cx="6871216" cy="568960"/>
          </a:xfrm>
          <a:prstGeom prst="rect">
            <a:avLst/>
          </a:prstGeom>
        </p:spPr>
        <p:txBody>
          <a:bodyPr anchor="t" rtlCol="false" tIns="0" lIns="0" bIns="0" rIns="0">
            <a:spAutoFit/>
          </a:bodyPr>
          <a:lstStyle/>
          <a:p>
            <a:pPr algn="ctr">
              <a:lnSpc>
                <a:spcPts val="4399"/>
              </a:lnSpc>
            </a:pPr>
            <a:r>
              <a:rPr lang="en-US" sz="3999" spc="-147">
                <a:solidFill>
                  <a:srgbClr val="F7F6F6"/>
                </a:solidFill>
                <a:latin typeface="Source Serif Pro Bold"/>
              </a:rPr>
              <a:t>Easy Steps To </a:t>
            </a:r>
          </a:p>
        </p:txBody>
      </p:sp>
      <p:sp>
        <p:nvSpPr>
          <p:cNvPr name="TextBox 50" id="50"/>
          <p:cNvSpPr txBox="true"/>
          <p:nvPr/>
        </p:nvSpPr>
        <p:spPr>
          <a:xfrm rot="0">
            <a:off x="450592" y="2260163"/>
            <a:ext cx="6871216" cy="497205"/>
          </a:xfrm>
          <a:prstGeom prst="rect">
            <a:avLst/>
          </a:prstGeom>
        </p:spPr>
        <p:txBody>
          <a:bodyPr anchor="t" rtlCol="false" tIns="0" lIns="0" bIns="0" rIns="0">
            <a:spAutoFit/>
          </a:bodyPr>
          <a:lstStyle/>
          <a:p>
            <a:pPr algn="ctr">
              <a:lnSpc>
                <a:spcPts val="1980"/>
              </a:lnSpc>
            </a:pPr>
            <a:r>
              <a:rPr lang="en-US" sz="1800" spc="-66">
                <a:solidFill>
                  <a:srgbClr val="E0F19C"/>
                </a:solidFill>
                <a:latin typeface="Source Serif Pro Bold"/>
              </a:rPr>
              <a:t>There are a lot of barriers to living in the moment. If you’re struggling, follow these 5 easy steps to focus on the present moment:</a:t>
            </a:r>
          </a:p>
        </p:txBody>
      </p:sp>
      <p:sp>
        <p:nvSpPr>
          <p:cNvPr name="TextBox 51" id="51"/>
          <p:cNvSpPr txBox="true"/>
          <p:nvPr/>
        </p:nvSpPr>
        <p:spPr>
          <a:xfrm rot="0">
            <a:off x="450592" y="929640"/>
            <a:ext cx="6871216" cy="1371600"/>
          </a:xfrm>
          <a:prstGeom prst="rect">
            <a:avLst/>
          </a:prstGeom>
        </p:spPr>
        <p:txBody>
          <a:bodyPr anchor="t" rtlCol="false" tIns="0" lIns="0" bIns="0" rIns="0">
            <a:spAutoFit/>
          </a:bodyPr>
          <a:lstStyle/>
          <a:p>
            <a:pPr algn="ctr">
              <a:lnSpc>
                <a:spcPts val="10299"/>
              </a:lnSpc>
            </a:pPr>
            <a:r>
              <a:rPr lang="en-US" sz="9999">
                <a:solidFill>
                  <a:srgbClr val="2A5E2D"/>
                </a:solidFill>
                <a:latin typeface="Virtual Bold Italics"/>
              </a:rPr>
              <a:t>Focus On The Present</a:t>
            </a:r>
          </a:p>
        </p:txBody>
      </p:sp>
      <p:grpSp>
        <p:nvGrpSpPr>
          <p:cNvPr name="Group 52" id="52"/>
          <p:cNvGrpSpPr/>
          <p:nvPr/>
        </p:nvGrpSpPr>
        <p:grpSpPr>
          <a:xfrm rot="0">
            <a:off x="3347038" y="4121029"/>
            <a:ext cx="4086056" cy="1219200"/>
            <a:chOff x="0" y="0"/>
            <a:chExt cx="5448075" cy="1625600"/>
          </a:xfrm>
        </p:grpSpPr>
        <p:sp>
          <p:nvSpPr>
            <p:cNvPr name="TextBox 53" id="53"/>
            <p:cNvSpPr txBox="true"/>
            <p:nvPr/>
          </p:nvSpPr>
          <p:spPr>
            <a:xfrm rot="0">
              <a:off x="0" y="803275"/>
              <a:ext cx="5448075" cy="822325"/>
            </a:xfrm>
            <a:prstGeom prst="rect">
              <a:avLst/>
            </a:prstGeom>
          </p:spPr>
          <p:txBody>
            <a:bodyPr anchor="t" rtlCol="false" tIns="0" lIns="0" bIns="0" rIns="0">
              <a:spAutoFit/>
            </a:bodyPr>
            <a:lstStyle/>
            <a:p>
              <a:pPr algn="ctr">
                <a:lnSpc>
                  <a:spcPts val="1679"/>
                </a:lnSpc>
              </a:pPr>
              <a:r>
                <a:rPr lang="en-US" sz="1200">
                  <a:solidFill>
                    <a:srgbClr val="2A5E2D"/>
                  </a:solidFill>
                  <a:latin typeface="Source Serif Pro Bold"/>
                </a:rPr>
                <a:t>Close your eyes and take a deep, slow breath. Breathe in through the nose for 5 seconds, and out through the mouth for five seconds. Repeat this four more times. </a:t>
              </a:r>
            </a:p>
          </p:txBody>
        </p:sp>
        <p:sp>
          <p:nvSpPr>
            <p:cNvPr name="TextBox 54" id="54"/>
            <p:cNvSpPr txBox="true"/>
            <p:nvPr/>
          </p:nvSpPr>
          <p:spPr>
            <a:xfrm rot="0">
              <a:off x="0" y="-85725"/>
              <a:ext cx="5448075" cy="898525"/>
            </a:xfrm>
            <a:prstGeom prst="rect">
              <a:avLst/>
            </a:prstGeom>
          </p:spPr>
          <p:txBody>
            <a:bodyPr anchor="t" rtlCol="false" tIns="0" lIns="0" bIns="0" rIns="0">
              <a:spAutoFit/>
            </a:bodyPr>
            <a:lstStyle/>
            <a:p>
              <a:pPr algn="ctr">
                <a:lnSpc>
                  <a:spcPts val="5599"/>
                </a:lnSpc>
              </a:pPr>
              <a:r>
                <a:rPr lang="en-US" sz="3999">
                  <a:solidFill>
                    <a:srgbClr val="2A5E2D"/>
                  </a:solidFill>
                  <a:latin typeface="Virtual Bold"/>
                </a:rPr>
                <a:t>Step 2: Take 5 deep, slow breaths</a:t>
              </a:r>
            </a:p>
          </p:txBody>
        </p:sp>
      </p:grpSp>
      <p:grpSp>
        <p:nvGrpSpPr>
          <p:cNvPr name="Group 55" id="55"/>
          <p:cNvGrpSpPr/>
          <p:nvPr/>
        </p:nvGrpSpPr>
        <p:grpSpPr>
          <a:xfrm rot="0">
            <a:off x="3347038" y="7076522"/>
            <a:ext cx="4086056" cy="1216660"/>
            <a:chOff x="0" y="0"/>
            <a:chExt cx="5448075" cy="1622213"/>
          </a:xfrm>
        </p:grpSpPr>
        <p:sp>
          <p:nvSpPr>
            <p:cNvPr name="TextBox 56" id="56"/>
            <p:cNvSpPr txBox="true"/>
            <p:nvPr/>
          </p:nvSpPr>
          <p:spPr>
            <a:xfrm rot="0">
              <a:off x="0" y="799888"/>
              <a:ext cx="5448075" cy="822325"/>
            </a:xfrm>
            <a:prstGeom prst="rect">
              <a:avLst/>
            </a:prstGeom>
          </p:spPr>
          <p:txBody>
            <a:bodyPr anchor="t" rtlCol="false" tIns="0" lIns="0" bIns="0" rIns="0">
              <a:spAutoFit/>
            </a:bodyPr>
            <a:lstStyle/>
            <a:p>
              <a:pPr algn="ctr">
                <a:lnSpc>
                  <a:spcPts val="1679"/>
                </a:lnSpc>
              </a:pPr>
              <a:r>
                <a:rPr lang="en-US" sz="1200">
                  <a:solidFill>
                    <a:srgbClr val="2A5E2D"/>
                  </a:solidFill>
                  <a:latin typeface="Source Serif Pro Bold"/>
                </a:rPr>
                <a:t>Reflecting on your day is a great way to live in the present. It also gives you the opportunity to see what you can do better tomorrow.</a:t>
              </a:r>
            </a:p>
          </p:txBody>
        </p:sp>
        <p:sp>
          <p:nvSpPr>
            <p:cNvPr name="TextBox 57" id="57"/>
            <p:cNvSpPr txBox="true"/>
            <p:nvPr/>
          </p:nvSpPr>
          <p:spPr>
            <a:xfrm rot="0">
              <a:off x="0" y="-85725"/>
              <a:ext cx="5448075" cy="895138"/>
            </a:xfrm>
            <a:prstGeom prst="rect">
              <a:avLst/>
            </a:prstGeom>
          </p:spPr>
          <p:txBody>
            <a:bodyPr anchor="t" rtlCol="false" tIns="0" lIns="0" bIns="0" rIns="0">
              <a:spAutoFit/>
            </a:bodyPr>
            <a:lstStyle/>
            <a:p>
              <a:pPr algn="ctr">
                <a:lnSpc>
                  <a:spcPts val="5599"/>
                </a:lnSpc>
              </a:pPr>
              <a:r>
                <a:rPr lang="en-US" sz="3999">
                  <a:solidFill>
                    <a:srgbClr val="2A5E2D"/>
                  </a:solidFill>
                  <a:latin typeface="Virtual Bold"/>
                </a:rPr>
                <a:t>Step 4: Sit in a quiet spot to reflect</a:t>
              </a:r>
            </a:p>
          </p:txBody>
        </p:sp>
      </p:grpSp>
      <p:grpSp>
        <p:nvGrpSpPr>
          <p:cNvPr name="Group 58" id="58"/>
          <p:cNvGrpSpPr/>
          <p:nvPr/>
        </p:nvGrpSpPr>
        <p:grpSpPr>
          <a:xfrm rot="0">
            <a:off x="393442" y="2844094"/>
            <a:ext cx="4086056" cy="1219200"/>
            <a:chOff x="0" y="0"/>
            <a:chExt cx="5448075" cy="1625600"/>
          </a:xfrm>
        </p:grpSpPr>
        <p:sp>
          <p:nvSpPr>
            <p:cNvPr name="TextBox 59" id="59"/>
            <p:cNvSpPr txBox="true"/>
            <p:nvPr/>
          </p:nvSpPr>
          <p:spPr>
            <a:xfrm rot="0">
              <a:off x="0" y="803275"/>
              <a:ext cx="5448075" cy="822325"/>
            </a:xfrm>
            <a:prstGeom prst="rect">
              <a:avLst/>
            </a:prstGeom>
          </p:spPr>
          <p:txBody>
            <a:bodyPr anchor="t" rtlCol="false" tIns="0" lIns="0" bIns="0" rIns="0">
              <a:spAutoFit/>
            </a:bodyPr>
            <a:lstStyle/>
            <a:p>
              <a:pPr algn="ctr">
                <a:lnSpc>
                  <a:spcPts val="1679"/>
                </a:lnSpc>
              </a:pPr>
              <a:r>
                <a:rPr lang="en-US" sz="1200">
                  <a:solidFill>
                    <a:srgbClr val="2A5E2D"/>
                  </a:solidFill>
                  <a:latin typeface="Source Serif Pro Bold"/>
                </a:rPr>
                <a:t>Start by focusing on everything you can currently see. Scan your eyes slowly across the room. Stop at each object and take in every detail. </a:t>
              </a:r>
            </a:p>
          </p:txBody>
        </p:sp>
        <p:sp>
          <p:nvSpPr>
            <p:cNvPr name="TextBox 60" id="60"/>
            <p:cNvSpPr txBox="true"/>
            <p:nvPr/>
          </p:nvSpPr>
          <p:spPr>
            <a:xfrm rot="0">
              <a:off x="0" y="-85725"/>
              <a:ext cx="5448075" cy="898525"/>
            </a:xfrm>
            <a:prstGeom prst="rect">
              <a:avLst/>
            </a:prstGeom>
          </p:spPr>
          <p:txBody>
            <a:bodyPr anchor="t" rtlCol="false" tIns="0" lIns="0" bIns="0" rIns="0">
              <a:spAutoFit/>
            </a:bodyPr>
            <a:lstStyle/>
            <a:p>
              <a:pPr algn="ctr">
                <a:lnSpc>
                  <a:spcPts val="5599"/>
                </a:lnSpc>
              </a:pPr>
              <a:r>
                <a:rPr lang="en-US" sz="3999">
                  <a:solidFill>
                    <a:srgbClr val="2A5E2D"/>
                  </a:solidFill>
                  <a:latin typeface="Virtual Bold"/>
                </a:rPr>
                <a:t>Step 1: Focus on what you can see</a:t>
              </a:r>
            </a:p>
          </p:txBody>
        </p:sp>
      </p:grpSp>
      <p:grpSp>
        <p:nvGrpSpPr>
          <p:cNvPr name="Group 61" id="61"/>
          <p:cNvGrpSpPr/>
          <p:nvPr/>
        </p:nvGrpSpPr>
        <p:grpSpPr>
          <a:xfrm rot="0">
            <a:off x="393442" y="5466080"/>
            <a:ext cx="4086056" cy="1430020"/>
            <a:chOff x="0" y="0"/>
            <a:chExt cx="5448075" cy="1906693"/>
          </a:xfrm>
        </p:grpSpPr>
        <p:sp>
          <p:nvSpPr>
            <p:cNvPr name="TextBox 62" id="62"/>
            <p:cNvSpPr txBox="true"/>
            <p:nvPr/>
          </p:nvSpPr>
          <p:spPr>
            <a:xfrm rot="0">
              <a:off x="0" y="799888"/>
              <a:ext cx="5448075" cy="1106805"/>
            </a:xfrm>
            <a:prstGeom prst="rect">
              <a:avLst/>
            </a:prstGeom>
          </p:spPr>
          <p:txBody>
            <a:bodyPr anchor="t" rtlCol="false" tIns="0" lIns="0" bIns="0" rIns="0">
              <a:spAutoFit/>
            </a:bodyPr>
            <a:lstStyle/>
            <a:p>
              <a:pPr algn="ctr">
                <a:lnSpc>
                  <a:spcPts val="1679"/>
                </a:lnSpc>
              </a:pPr>
              <a:r>
                <a:rPr lang="en-US" sz="1200">
                  <a:solidFill>
                    <a:srgbClr val="2A5E2D"/>
                  </a:solidFill>
                  <a:latin typeface="Source Serif Pro Bold"/>
                </a:rPr>
                <a:t>It takes more effort to frown than it does to smile! Bring yourself into the present by smiling. Think of something that makes you happy if you are struggling. Close your eyes to really focus on what it is you are grateful for.</a:t>
              </a:r>
            </a:p>
          </p:txBody>
        </p:sp>
        <p:sp>
          <p:nvSpPr>
            <p:cNvPr name="TextBox 63" id="63"/>
            <p:cNvSpPr txBox="true"/>
            <p:nvPr/>
          </p:nvSpPr>
          <p:spPr>
            <a:xfrm rot="0">
              <a:off x="0" y="-85725"/>
              <a:ext cx="5448075" cy="895138"/>
            </a:xfrm>
            <a:prstGeom prst="rect">
              <a:avLst/>
            </a:prstGeom>
          </p:spPr>
          <p:txBody>
            <a:bodyPr anchor="t" rtlCol="false" tIns="0" lIns="0" bIns="0" rIns="0">
              <a:spAutoFit/>
            </a:bodyPr>
            <a:lstStyle/>
            <a:p>
              <a:pPr algn="ctr">
                <a:lnSpc>
                  <a:spcPts val="5599"/>
                </a:lnSpc>
              </a:pPr>
              <a:r>
                <a:rPr lang="en-US" sz="3999">
                  <a:solidFill>
                    <a:srgbClr val="2A5E2D"/>
                  </a:solidFill>
                  <a:latin typeface="Virtual Bold"/>
                </a:rPr>
                <a:t>Step 3: Smile!</a:t>
              </a:r>
            </a:p>
          </p:txBody>
        </p:sp>
      </p:grpSp>
      <p:pic>
        <p:nvPicPr>
          <p:cNvPr name="Picture 64" id="64"/>
          <p:cNvPicPr>
            <a:picLocks noChangeAspect="true"/>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rcRect l="0" t="0" r="0" b="0"/>
          <a:stretch>
            <a:fillRect/>
          </a:stretch>
        </p:blipFill>
        <p:spPr>
          <a:xfrm flipH="false" flipV="false" rot="0">
            <a:off x="-756022" y="-515093"/>
            <a:ext cx="2298928" cy="2051793"/>
          </a:xfrm>
          <a:prstGeom prst="rect">
            <a:avLst/>
          </a:prstGeom>
        </p:spPr>
      </p:pic>
      <p:pic>
        <p:nvPicPr>
          <p:cNvPr name="Picture 65" id="65"/>
          <p:cNvPicPr>
            <a:picLocks noChangeAspect="true"/>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rcRect l="0" t="0" r="0" b="0"/>
          <a:stretch>
            <a:fillRect/>
          </a:stretch>
        </p:blipFill>
        <p:spPr>
          <a:xfrm flipH="true" flipV="false" rot="0">
            <a:off x="6235014" y="-515093"/>
            <a:ext cx="2298928" cy="2051793"/>
          </a:xfrm>
          <a:prstGeom prst="rect">
            <a:avLst/>
          </a:prstGeom>
        </p:spPr>
      </p:pic>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FFF7B4"/>
        </a:solidFill>
      </p:bgPr>
    </p:bg>
    <p:spTree>
      <p:nvGrpSpPr>
        <p:cNvPr id="1" name=""/>
        <p:cNvGrpSpPr/>
        <p:nvPr/>
      </p:nvGrpSpPr>
      <p:grpSpPr>
        <a:xfrm>
          <a:off x="0" y="0"/>
          <a:ext cx="0" cy="0"/>
          <a:chOff x="0" y="0"/>
          <a:chExt cx="0" cy="0"/>
        </a:xfrm>
      </p:grpSpPr>
      <p:grpSp>
        <p:nvGrpSpPr>
          <p:cNvPr name="Group 2" id="2"/>
          <p:cNvGrpSpPr/>
          <p:nvPr/>
        </p:nvGrpSpPr>
        <p:grpSpPr>
          <a:xfrm rot="0">
            <a:off x="-1177042" y="0"/>
            <a:ext cx="9859894" cy="2970901"/>
            <a:chOff x="0" y="0"/>
            <a:chExt cx="3182480" cy="958918"/>
          </a:xfrm>
        </p:grpSpPr>
        <p:sp>
          <p:nvSpPr>
            <p:cNvPr name="Freeform 3" id="3"/>
            <p:cNvSpPr/>
            <p:nvPr/>
          </p:nvSpPr>
          <p:spPr>
            <a:xfrm>
              <a:off x="0" y="0"/>
              <a:ext cx="3182480" cy="958918"/>
            </a:xfrm>
            <a:custGeom>
              <a:avLst/>
              <a:gdLst/>
              <a:ahLst/>
              <a:cxnLst/>
              <a:rect r="r" b="b" t="t" l="l"/>
              <a:pathLst>
                <a:path h="958918" w="3182480">
                  <a:moveTo>
                    <a:pt x="0" y="0"/>
                  </a:moveTo>
                  <a:lnTo>
                    <a:pt x="3182480" y="0"/>
                  </a:lnTo>
                  <a:lnTo>
                    <a:pt x="3182480" y="958918"/>
                  </a:lnTo>
                  <a:lnTo>
                    <a:pt x="0" y="958918"/>
                  </a:lnTo>
                  <a:close/>
                </a:path>
              </a:pathLst>
            </a:custGeom>
            <a:solidFill>
              <a:srgbClr val="82CF5F"/>
            </a:solidFill>
          </p:spPr>
        </p:sp>
      </p:grpSp>
      <p:sp>
        <p:nvSpPr>
          <p:cNvPr name="TextBox 4" id="4"/>
          <p:cNvSpPr txBox="true"/>
          <p:nvPr/>
        </p:nvSpPr>
        <p:spPr>
          <a:xfrm rot="0">
            <a:off x="-15623" y="-28575"/>
            <a:ext cx="1241218" cy="1285875"/>
          </a:xfrm>
          <a:prstGeom prst="rect">
            <a:avLst/>
          </a:prstGeom>
        </p:spPr>
        <p:txBody>
          <a:bodyPr anchor="t" rtlCol="false" tIns="0" lIns="0" bIns="0" rIns="0">
            <a:spAutoFit/>
          </a:bodyPr>
          <a:lstStyle/>
          <a:p>
            <a:pPr algn="ctr">
              <a:lnSpc>
                <a:spcPts val="9900"/>
              </a:lnSpc>
            </a:pPr>
            <a:r>
              <a:rPr lang="en-US" sz="9000" spc="-333">
                <a:solidFill>
                  <a:srgbClr val="2A5E2D"/>
                </a:solidFill>
                <a:latin typeface="Source Serif Pro Bold"/>
              </a:rPr>
              <a:t>5</a:t>
            </a:r>
          </a:p>
        </p:txBody>
      </p:sp>
      <p:sp>
        <p:nvSpPr>
          <p:cNvPr name="TextBox 5" id="5"/>
          <p:cNvSpPr txBox="true"/>
          <p:nvPr/>
        </p:nvSpPr>
        <p:spPr>
          <a:xfrm rot="0">
            <a:off x="-914400" y="306070"/>
            <a:ext cx="6871216" cy="568960"/>
          </a:xfrm>
          <a:prstGeom prst="rect">
            <a:avLst/>
          </a:prstGeom>
        </p:spPr>
        <p:txBody>
          <a:bodyPr anchor="t" rtlCol="false" tIns="0" lIns="0" bIns="0" rIns="0">
            <a:spAutoFit/>
          </a:bodyPr>
          <a:lstStyle/>
          <a:p>
            <a:pPr algn="ctr">
              <a:lnSpc>
                <a:spcPts val="4399"/>
              </a:lnSpc>
            </a:pPr>
            <a:r>
              <a:rPr lang="en-US" sz="3999" spc="-147">
                <a:solidFill>
                  <a:srgbClr val="2A5E2D"/>
                </a:solidFill>
                <a:latin typeface="Source Serif Pro Bold"/>
              </a:rPr>
              <a:t>Ways To Bring</a:t>
            </a:r>
          </a:p>
        </p:txBody>
      </p:sp>
      <p:sp>
        <p:nvSpPr>
          <p:cNvPr name="TextBox 6" id="6"/>
          <p:cNvSpPr txBox="true"/>
          <p:nvPr/>
        </p:nvSpPr>
        <p:spPr>
          <a:xfrm rot="0">
            <a:off x="317297" y="723900"/>
            <a:ext cx="6871216" cy="1366520"/>
          </a:xfrm>
          <a:prstGeom prst="rect">
            <a:avLst/>
          </a:prstGeom>
        </p:spPr>
        <p:txBody>
          <a:bodyPr anchor="t" rtlCol="false" tIns="0" lIns="0" bIns="0" rIns="0">
            <a:spAutoFit/>
          </a:bodyPr>
          <a:lstStyle/>
          <a:p>
            <a:pPr algn="ctr">
              <a:lnSpc>
                <a:spcPts val="10299"/>
              </a:lnSpc>
            </a:pPr>
            <a:r>
              <a:rPr lang="en-US" sz="9999">
                <a:solidFill>
                  <a:srgbClr val="FFFFFF"/>
                </a:solidFill>
                <a:latin typeface="Virtual Bold Italics"/>
              </a:rPr>
              <a:t>Mindfulness To Your Life</a:t>
            </a:r>
          </a:p>
        </p:txBody>
      </p:sp>
      <p:pic>
        <p:nvPicPr>
          <p:cNvPr name="Picture 7" id="7"/>
          <p:cNvPicPr>
            <a:picLocks noChangeAspect="true"/>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0" t="0" r="0" b="0"/>
          <a:stretch>
            <a:fillRect/>
          </a:stretch>
        </p:blipFill>
        <p:spPr>
          <a:xfrm flipH="true" flipV="false" rot="-9038707">
            <a:off x="6628664" y="-683126"/>
            <a:ext cx="1563910" cy="1902192"/>
          </a:xfrm>
          <a:prstGeom prst="rect">
            <a:avLst/>
          </a:prstGeom>
        </p:spPr>
      </p:pic>
      <p:pic>
        <p:nvPicPr>
          <p:cNvPr name="Picture 8" id="8"/>
          <p:cNvPicPr>
            <a:picLocks noChangeAspect="true"/>
          </p:cNvPicPr>
          <p:nvPr/>
        </p:nvPicPr>
        <p:blipFill>
          <a:blip r:embed="rId4">
            <a:alphaModFix amt="80000"/>
            <a:extLst>
              <a:ext uri="{28A0092B-C50C-407E-A947-70E740481C1C}">
                <a14:useLocalDpi xmlns:a14="http://schemas.microsoft.com/office/drawing/2010/main" val="0"/>
              </a:ext>
              <a:ext uri="{96DAC541-7B7A-43D3-8B79-37D633B846F1}">
                <asvg:svgBlip xmlns:asvg="http://schemas.microsoft.com/office/drawing/2016/SVG/main" r:embed="rId5"/>
              </a:ext>
            </a:extLst>
          </a:blip>
          <a:srcRect l="0" t="0" r="0" b="0"/>
          <a:stretch>
            <a:fillRect/>
          </a:stretch>
        </p:blipFill>
        <p:spPr>
          <a:xfrm flipH="false" flipV="false" rot="0">
            <a:off x="258418" y="2922335"/>
            <a:ext cx="7255565" cy="7499291"/>
          </a:xfrm>
          <a:prstGeom prst="rect">
            <a:avLst/>
          </a:prstGeom>
        </p:spPr>
      </p:pic>
      <p:pic>
        <p:nvPicPr>
          <p:cNvPr name="Picture 9" id="9"/>
          <p:cNvPicPr>
            <a:picLocks noChangeAspect="true"/>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l="0" t="0" r="0" b="0"/>
          <a:stretch>
            <a:fillRect/>
          </a:stretch>
        </p:blipFill>
        <p:spPr>
          <a:xfrm flipH="false" flipV="false" rot="0">
            <a:off x="6281999" y="3398100"/>
            <a:ext cx="906514" cy="920319"/>
          </a:xfrm>
          <a:prstGeom prst="rect">
            <a:avLst/>
          </a:prstGeom>
        </p:spPr>
      </p:pic>
      <p:pic>
        <p:nvPicPr>
          <p:cNvPr name="Picture 10" id="10"/>
          <p:cNvPicPr>
            <a:picLocks noChangeAspect="true"/>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0" t="0" r="0" b="0"/>
          <a:stretch>
            <a:fillRect/>
          </a:stretch>
        </p:blipFill>
        <p:spPr>
          <a:xfrm flipH="false" flipV="false" rot="0">
            <a:off x="6218353" y="4623398"/>
            <a:ext cx="970161" cy="970161"/>
          </a:xfrm>
          <a:prstGeom prst="rect">
            <a:avLst/>
          </a:prstGeom>
        </p:spPr>
      </p:pic>
      <p:pic>
        <p:nvPicPr>
          <p:cNvPr name="Picture 11" id="11"/>
          <p:cNvPicPr>
            <a:picLocks noChangeAspect="true"/>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l="0" t="0" r="0" b="0"/>
          <a:stretch>
            <a:fillRect/>
          </a:stretch>
        </p:blipFill>
        <p:spPr>
          <a:xfrm flipH="false" flipV="false" rot="0">
            <a:off x="6091233" y="5718593"/>
            <a:ext cx="1097280" cy="1097280"/>
          </a:xfrm>
          <a:prstGeom prst="rect">
            <a:avLst/>
          </a:prstGeom>
        </p:spPr>
      </p:pic>
      <p:pic>
        <p:nvPicPr>
          <p:cNvPr name="Picture 12" id="12"/>
          <p:cNvPicPr>
            <a:picLocks noChangeAspect="true"/>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l="0" t="0" r="0" b="0"/>
          <a:stretch>
            <a:fillRect/>
          </a:stretch>
        </p:blipFill>
        <p:spPr>
          <a:xfrm flipH="false" flipV="false" rot="0">
            <a:off x="6091233" y="7088310"/>
            <a:ext cx="1097280" cy="1250462"/>
          </a:xfrm>
          <a:prstGeom prst="rect">
            <a:avLst/>
          </a:prstGeom>
        </p:spPr>
      </p:pic>
      <p:pic>
        <p:nvPicPr>
          <p:cNvPr name="Picture 13" id="13"/>
          <p:cNvPicPr>
            <a:picLocks noChangeAspect="true"/>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rcRect l="0" t="0" r="0" b="0"/>
          <a:stretch>
            <a:fillRect/>
          </a:stretch>
        </p:blipFill>
        <p:spPr>
          <a:xfrm flipH="false" flipV="false" rot="0">
            <a:off x="6278997" y="8531104"/>
            <a:ext cx="909516" cy="1156777"/>
          </a:xfrm>
          <a:prstGeom prst="rect">
            <a:avLst/>
          </a:prstGeom>
        </p:spPr>
      </p:pic>
      <p:sp>
        <p:nvSpPr>
          <p:cNvPr name="TextBox 14" id="14"/>
          <p:cNvSpPr txBox="true"/>
          <p:nvPr/>
        </p:nvSpPr>
        <p:spPr>
          <a:xfrm rot="0">
            <a:off x="317297" y="2375906"/>
            <a:ext cx="7238044" cy="594995"/>
          </a:xfrm>
          <a:prstGeom prst="rect">
            <a:avLst/>
          </a:prstGeom>
        </p:spPr>
        <p:txBody>
          <a:bodyPr anchor="t" rtlCol="false" tIns="0" lIns="0" bIns="0" rIns="0">
            <a:spAutoFit/>
          </a:bodyPr>
          <a:lstStyle/>
          <a:p>
            <a:pPr algn="ctr">
              <a:lnSpc>
                <a:spcPts val="1540"/>
              </a:lnSpc>
            </a:pPr>
            <a:r>
              <a:rPr lang="en-US" sz="1400" spc="-51">
                <a:solidFill>
                  <a:srgbClr val="2A5E2D"/>
                </a:solidFill>
                <a:latin typeface="Source Serif Pro"/>
              </a:rPr>
              <a:t>Looking for more ways to bring mindfulness into your life and reduce stress? There are a lot of mindful activities and techniques you can add into your daily routine. </a:t>
            </a:r>
          </a:p>
          <a:p>
            <a:pPr algn="ctr">
              <a:lnSpc>
                <a:spcPts val="1540"/>
              </a:lnSpc>
            </a:pPr>
            <a:r>
              <a:rPr lang="en-US" sz="1400" spc="-51">
                <a:solidFill>
                  <a:srgbClr val="2A5E2D"/>
                </a:solidFill>
                <a:latin typeface="Source Serif Pro"/>
              </a:rPr>
              <a:t>Let’s take a look at just 5 ways to bring mindfulness to your life and reduce stress…</a:t>
            </a:r>
          </a:p>
        </p:txBody>
      </p:sp>
      <p:sp>
        <p:nvSpPr>
          <p:cNvPr name="TextBox 15" id="15"/>
          <p:cNvSpPr txBox="true"/>
          <p:nvPr/>
        </p:nvSpPr>
        <p:spPr>
          <a:xfrm rot="0">
            <a:off x="2097386" y="1781875"/>
            <a:ext cx="6871216" cy="494030"/>
          </a:xfrm>
          <a:prstGeom prst="rect">
            <a:avLst/>
          </a:prstGeom>
        </p:spPr>
        <p:txBody>
          <a:bodyPr anchor="t" rtlCol="false" tIns="0" lIns="0" bIns="0" rIns="0">
            <a:spAutoFit/>
          </a:bodyPr>
          <a:lstStyle/>
          <a:p>
            <a:pPr algn="ctr">
              <a:lnSpc>
                <a:spcPts val="3850"/>
              </a:lnSpc>
            </a:pPr>
            <a:r>
              <a:rPr lang="en-US" sz="3500" spc="-129">
                <a:solidFill>
                  <a:srgbClr val="F7F6F6"/>
                </a:solidFill>
                <a:latin typeface="Source Serif Pro Bold"/>
              </a:rPr>
              <a:t>&amp; Reduce Stress</a:t>
            </a:r>
          </a:p>
        </p:txBody>
      </p:sp>
      <p:grpSp>
        <p:nvGrpSpPr>
          <p:cNvPr name="Group 16" id="16"/>
          <p:cNvGrpSpPr/>
          <p:nvPr/>
        </p:nvGrpSpPr>
        <p:grpSpPr>
          <a:xfrm rot="0">
            <a:off x="547569" y="3257333"/>
            <a:ext cx="5409247" cy="1310640"/>
            <a:chOff x="0" y="0"/>
            <a:chExt cx="7212329" cy="1747520"/>
          </a:xfrm>
        </p:grpSpPr>
        <p:sp>
          <p:nvSpPr>
            <p:cNvPr name="TextBox 17" id="17"/>
            <p:cNvSpPr txBox="true"/>
            <p:nvPr/>
          </p:nvSpPr>
          <p:spPr>
            <a:xfrm rot="0">
              <a:off x="0" y="719455"/>
              <a:ext cx="7212329" cy="1028065"/>
            </a:xfrm>
            <a:prstGeom prst="rect">
              <a:avLst/>
            </a:prstGeom>
          </p:spPr>
          <p:txBody>
            <a:bodyPr anchor="t" rtlCol="false" tIns="0" lIns="0" bIns="0" rIns="0">
              <a:spAutoFit/>
            </a:bodyPr>
            <a:lstStyle/>
            <a:p>
              <a:pPr algn="ctr">
                <a:lnSpc>
                  <a:spcPts val="1200"/>
                </a:lnSpc>
              </a:pPr>
              <a:r>
                <a:rPr lang="en-US" sz="1200">
                  <a:solidFill>
                    <a:srgbClr val="2A5E2D"/>
                  </a:solidFill>
                  <a:latin typeface="Source Serif Pro Bold"/>
                </a:rPr>
                <a:t>Deep breathing is by far one of the most effective ways to bring mindfulness into your routine. There are several techniques you can use, but the simplest is to take five slow, deep breaths. </a:t>
              </a:r>
            </a:p>
            <a:p>
              <a:pPr algn="ctr">
                <a:lnSpc>
                  <a:spcPts val="1200"/>
                </a:lnSpc>
              </a:pPr>
              <a:r>
                <a:rPr lang="en-US" sz="1200">
                  <a:solidFill>
                    <a:srgbClr val="2A5E2D"/>
                  </a:solidFill>
                  <a:latin typeface="Source Serif Pro Bold"/>
                </a:rPr>
                <a:t>You’ll find it most effective if you breathe in through the nose, and out through the mouth.</a:t>
              </a:r>
            </a:p>
          </p:txBody>
        </p:sp>
        <p:sp>
          <p:nvSpPr>
            <p:cNvPr name="TextBox 18" id="18"/>
            <p:cNvSpPr txBox="true"/>
            <p:nvPr/>
          </p:nvSpPr>
          <p:spPr>
            <a:xfrm rot="0">
              <a:off x="0" y="-76200"/>
              <a:ext cx="7212329" cy="767080"/>
            </a:xfrm>
            <a:prstGeom prst="rect">
              <a:avLst/>
            </a:prstGeom>
          </p:spPr>
          <p:txBody>
            <a:bodyPr anchor="t" rtlCol="false" tIns="0" lIns="0" bIns="0" rIns="0">
              <a:spAutoFit/>
            </a:bodyPr>
            <a:lstStyle/>
            <a:p>
              <a:pPr algn="ctr">
                <a:lnSpc>
                  <a:spcPts val="4759"/>
                </a:lnSpc>
              </a:pPr>
              <a:r>
                <a:rPr lang="en-US" sz="3399">
                  <a:solidFill>
                    <a:srgbClr val="2A5E2D"/>
                  </a:solidFill>
                  <a:latin typeface="Virtual Bold"/>
                </a:rPr>
                <a:t> 1. Practice mindful breathing</a:t>
              </a:r>
            </a:p>
          </p:txBody>
        </p:sp>
      </p:grpSp>
      <p:grpSp>
        <p:nvGrpSpPr>
          <p:cNvPr name="Group 19" id="19"/>
          <p:cNvGrpSpPr/>
          <p:nvPr/>
        </p:nvGrpSpPr>
        <p:grpSpPr>
          <a:xfrm rot="0">
            <a:off x="547569" y="4496279"/>
            <a:ext cx="5409247" cy="1158240"/>
            <a:chOff x="0" y="0"/>
            <a:chExt cx="7212329" cy="1544320"/>
          </a:xfrm>
        </p:grpSpPr>
        <p:sp>
          <p:nvSpPr>
            <p:cNvPr name="TextBox 20" id="20"/>
            <p:cNvSpPr txBox="true"/>
            <p:nvPr/>
          </p:nvSpPr>
          <p:spPr>
            <a:xfrm rot="0">
              <a:off x="0" y="719455"/>
              <a:ext cx="7212329" cy="824865"/>
            </a:xfrm>
            <a:prstGeom prst="rect">
              <a:avLst/>
            </a:prstGeom>
          </p:spPr>
          <p:txBody>
            <a:bodyPr anchor="t" rtlCol="false" tIns="0" lIns="0" bIns="0" rIns="0">
              <a:spAutoFit/>
            </a:bodyPr>
            <a:lstStyle/>
            <a:p>
              <a:pPr algn="ctr">
                <a:lnSpc>
                  <a:spcPts val="1200"/>
                </a:lnSpc>
              </a:pPr>
              <a:r>
                <a:rPr lang="en-US" sz="1200">
                  <a:solidFill>
                    <a:srgbClr val="2A5E2D"/>
                  </a:solidFill>
                  <a:latin typeface="Source Serif Pro Bold"/>
                </a:rPr>
                <a:t>Meditation isn’t for everyone. However, if you give it a try you might find you actually enjoy it. Meditating for just 5-10 minutes each day can bring down stress levels and help you to live in the present. You don’t need anything to get started. Look for guided meditation sessions online to help. </a:t>
              </a:r>
            </a:p>
          </p:txBody>
        </p:sp>
        <p:sp>
          <p:nvSpPr>
            <p:cNvPr name="TextBox 21" id="21"/>
            <p:cNvSpPr txBox="true"/>
            <p:nvPr/>
          </p:nvSpPr>
          <p:spPr>
            <a:xfrm rot="0">
              <a:off x="0" y="-76200"/>
              <a:ext cx="7212329" cy="767080"/>
            </a:xfrm>
            <a:prstGeom prst="rect">
              <a:avLst/>
            </a:prstGeom>
          </p:spPr>
          <p:txBody>
            <a:bodyPr anchor="t" rtlCol="false" tIns="0" lIns="0" bIns="0" rIns="0">
              <a:spAutoFit/>
            </a:bodyPr>
            <a:lstStyle/>
            <a:p>
              <a:pPr algn="ctr">
                <a:lnSpc>
                  <a:spcPts val="4759"/>
                </a:lnSpc>
              </a:pPr>
              <a:r>
                <a:rPr lang="en-US" sz="3399">
                  <a:solidFill>
                    <a:srgbClr val="2A5E2D"/>
                  </a:solidFill>
                  <a:latin typeface="Virtual Bold"/>
                </a:rPr>
                <a:t>2. Start meditating</a:t>
              </a:r>
            </a:p>
          </p:txBody>
        </p:sp>
      </p:grpSp>
      <p:grpSp>
        <p:nvGrpSpPr>
          <p:cNvPr name="Group 22" id="22"/>
          <p:cNvGrpSpPr/>
          <p:nvPr/>
        </p:nvGrpSpPr>
        <p:grpSpPr>
          <a:xfrm rot="0">
            <a:off x="547569" y="5604293"/>
            <a:ext cx="5409247" cy="1158240"/>
            <a:chOff x="0" y="0"/>
            <a:chExt cx="7212329" cy="1544320"/>
          </a:xfrm>
        </p:grpSpPr>
        <p:sp>
          <p:nvSpPr>
            <p:cNvPr name="TextBox 23" id="23"/>
            <p:cNvSpPr txBox="true"/>
            <p:nvPr/>
          </p:nvSpPr>
          <p:spPr>
            <a:xfrm rot="0">
              <a:off x="0" y="719455"/>
              <a:ext cx="7212329" cy="824865"/>
            </a:xfrm>
            <a:prstGeom prst="rect">
              <a:avLst/>
            </a:prstGeom>
          </p:spPr>
          <p:txBody>
            <a:bodyPr anchor="t" rtlCol="false" tIns="0" lIns="0" bIns="0" rIns="0">
              <a:spAutoFit/>
            </a:bodyPr>
            <a:lstStyle/>
            <a:p>
              <a:pPr algn="ctr">
                <a:lnSpc>
                  <a:spcPts val="1200"/>
                </a:lnSpc>
              </a:pPr>
              <a:r>
                <a:rPr lang="en-US" sz="1200">
                  <a:solidFill>
                    <a:srgbClr val="2A5E2D"/>
                  </a:solidFill>
                  <a:latin typeface="Source Serif Pro Bold"/>
                </a:rPr>
                <a:t>Is mindfulness a part of your morning routine? If not, it should be! </a:t>
              </a:r>
            </a:p>
            <a:p>
              <a:pPr algn="ctr">
                <a:lnSpc>
                  <a:spcPts val="1200"/>
                </a:lnSpc>
              </a:pPr>
              <a:r>
                <a:rPr lang="en-US" sz="1200">
                  <a:solidFill>
                    <a:srgbClr val="2A5E2D"/>
                  </a:solidFill>
                  <a:latin typeface="Source Serif Pro Bold"/>
                </a:rPr>
                <a:t>Rather than waking up and checking your phone or watching the news, do something mindful like writing in your gratitude journal. Be aware of how that morning coffee tastes and how it feels as you slowly wake up. </a:t>
              </a:r>
            </a:p>
          </p:txBody>
        </p:sp>
        <p:sp>
          <p:nvSpPr>
            <p:cNvPr name="TextBox 24" id="24"/>
            <p:cNvSpPr txBox="true"/>
            <p:nvPr/>
          </p:nvSpPr>
          <p:spPr>
            <a:xfrm rot="0">
              <a:off x="0" y="-76200"/>
              <a:ext cx="7212329" cy="767080"/>
            </a:xfrm>
            <a:prstGeom prst="rect">
              <a:avLst/>
            </a:prstGeom>
          </p:spPr>
          <p:txBody>
            <a:bodyPr anchor="t" rtlCol="false" tIns="0" lIns="0" bIns="0" rIns="0">
              <a:spAutoFit/>
            </a:bodyPr>
            <a:lstStyle/>
            <a:p>
              <a:pPr algn="ctr">
                <a:lnSpc>
                  <a:spcPts val="4759"/>
                </a:lnSpc>
              </a:pPr>
              <a:r>
                <a:rPr lang="en-US" sz="3399">
                  <a:solidFill>
                    <a:srgbClr val="2A5E2D"/>
                  </a:solidFill>
                  <a:latin typeface="Virtual Bold"/>
                </a:rPr>
                <a:t>3. Create a mindful moring routive</a:t>
              </a:r>
            </a:p>
          </p:txBody>
        </p:sp>
      </p:grpSp>
      <p:grpSp>
        <p:nvGrpSpPr>
          <p:cNvPr name="Group 25" id="25"/>
          <p:cNvGrpSpPr/>
          <p:nvPr/>
        </p:nvGrpSpPr>
        <p:grpSpPr>
          <a:xfrm rot="0">
            <a:off x="547569" y="6701573"/>
            <a:ext cx="5409247" cy="1615440"/>
            <a:chOff x="0" y="0"/>
            <a:chExt cx="7212329" cy="2153920"/>
          </a:xfrm>
        </p:grpSpPr>
        <p:sp>
          <p:nvSpPr>
            <p:cNvPr name="TextBox 26" id="26"/>
            <p:cNvSpPr txBox="true"/>
            <p:nvPr/>
          </p:nvSpPr>
          <p:spPr>
            <a:xfrm rot="0">
              <a:off x="0" y="719455"/>
              <a:ext cx="7212329" cy="1434465"/>
            </a:xfrm>
            <a:prstGeom prst="rect">
              <a:avLst/>
            </a:prstGeom>
          </p:spPr>
          <p:txBody>
            <a:bodyPr anchor="t" rtlCol="false" tIns="0" lIns="0" bIns="0" rIns="0">
              <a:spAutoFit/>
            </a:bodyPr>
            <a:lstStyle/>
            <a:p>
              <a:pPr algn="ctr">
                <a:lnSpc>
                  <a:spcPts val="1200"/>
                </a:lnSpc>
              </a:pPr>
              <a:r>
                <a:rPr lang="en-US" sz="1200">
                  <a:solidFill>
                    <a:srgbClr val="2A5E2D"/>
                  </a:solidFill>
                  <a:latin typeface="Source Serif Pro Bold"/>
                </a:rPr>
                <a:t>Many of the activities we do each day tend to be carried out on autopilot. That is, we aren’t aware we are doing them. Eating is often one of the things we do automatically.</a:t>
              </a:r>
            </a:p>
            <a:p>
              <a:pPr algn="ctr">
                <a:lnSpc>
                  <a:spcPts val="1200"/>
                </a:lnSpc>
              </a:pPr>
              <a:r>
                <a:rPr lang="en-US" sz="1200">
                  <a:solidFill>
                    <a:srgbClr val="2A5E2D"/>
                  </a:solidFill>
                  <a:latin typeface="Source Serif Pro Bold"/>
                </a:rPr>
                <a:t>When was the last time you enjoyed every mouthful of food? If you currently eat in front of the tv, stop and commit to mindful eating. Paying attention to your food also helps you to better identify when you are full. When you eat quickly, it can take a while for the brain to register you have had enough.</a:t>
              </a:r>
            </a:p>
          </p:txBody>
        </p:sp>
        <p:sp>
          <p:nvSpPr>
            <p:cNvPr name="TextBox 27" id="27"/>
            <p:cNvSpPr txBox="true"/>
            <p:nvPr/>
          </p:nvSpPr>
          <p:spPr>
            <a:xfrm rot="0">
              <a:off x="0" y="-76200"/>
              <a:ext cx="7212329" cy="767080"/>
            </a:xfrm>
            <a:prstGeom prst="rect">
              <a:avLst/>
            </a:prstGeom>
          </p:spPr>
          <p:txBody>
            <a:bodyPr anchor="t" rtlCol="false" tIns="0" lIns="0" bIns="0" rIns="0">
              <a:spAutoFit/>
            </a:bodyPr>
            <a:lstStyle/>
            <a:p>
              <a:pPr algn="ctr">
                <a:lnSpc>
                  <a:spcPts val="4759"/>
                </a:lnSpc>
              </a:pPr>
              <a:r>
                <a:rPr lang="en-US" sz="3399">
                  <a:solidFill>
                    <a:srgbClr val="2A5E2D"/>
                  </a:solidFill>
                  <a:latin typeface="Virtual Bold"/>
                </a:rPr>
                <a:t>4. Practice mindful eating</a:t>
              </a:r>
            </a:p>
          </p:txBody>
        </p:sp>
      </p:grpSp>
      <p:grpSp>
        <p:nvGrpSpPr>
          <p:cNvPr name="Group 28" id="28"/>
          <p:cNvGrpSpPr/>
          <p:nvPr/>
        </p:nvGrpSpPr>
        <p:grpSpPr>
          <a:xfrm rot="0">
            <a:off x="1474026" y="8408453"/>
            <a:ext cx="4482790" cy="1310640"/>
            <a:chOff x="0" y="0"/>
            <a:chExt cx="5977053" cy="1747520"/>
          </a:xfrm>
        </p:grpSpPr>
        <p:sp>
          <p:nvSpPr>
            <p:cNvPr name="TextBox 29" id="29"/>
            <p:cNvSpPr txBox="true"/>
            <p:nvPr/>
          </p:nvSpPr>
          <p:spPr>
            <a:xfrm rot="0">
              <a:off x="0" y="719455"/>
              <a:ext cx="5977053" cy="1028065"/>
            </a:xfrm>
            <a:prstGeom prst="rect">
              <a:avLst/>
            </a:prstGeom>
          </p:spPr>
          <p:txBody>
            <a:bodyPr anchor="t" rtlCol="false" tIns="0" lIns="0" bIns="0" rIns="0">
              <a:spAutoFit/>
            </a:bodyPr>
            <a:lstStyle/>
            <a:p>
              <a:pPr algn="ctr">
                <a:lnSpc>
                  <a:spcPts val="1200"/>
                </a:lnSpc>
              </a:pPr>
              <a:r>
                <a:rPr lang="en-US" sz="1200">
                  <a:solidFill>
                    <a:srgbClr val="2A5E2D"/>
                  </a:solidFill>
                  <a:latin typeface="Source Serif Pro Bold"/>
                </a:rPr>
                <a:t>Throughout the day, take five minutes to observe your thoughts and emotions. Sit in a quiet place and just see how you feel. </a:t>
              </a:r>
            </a:p>
            <a:p>
              <a:pPr algn="ctr">
                <a:lnSpc>
                  <a:spcPts val="1200"/>
                </a:lnSpc>
              </a:pPr>
              <a:r>
                <a:rPr lang="en-US" sz="1200">
                  <a:solidFill>
                    <a:srgbClr val="2A5E2D"/>
                  </a:solidFill>
                  <a:latin typeface="Source Serif Pro Bold"/>
                </a:rPr>
                <a:t>What thoughts are going through your mind? Don’t fight them, just observe. If they start to go down a negative path, bring them back to the present. </a:t>
              </a:r>
            </a:p>
          </p:txBody>
        </p:sp>
        <p:sp>
          <p:nvSpPr>
            <p:cNvPr name="TextBox 30" id="30"/>
            <p:cNvSpPr txBox="true"/>
            <p:nvPr/>
          </p:nvSpPr>
          <p:spPr>
            <a:xfrm rot="0">
              <a:off x="0" y="-76200"/>
              <a:ext cx="5977053" cy="767080"/>
            </a:xfrm>
            <a:prstGeom prst="rect">
              <a:avLst/>
            </a:prstGeom>
          </p:spPr>
          <p:txBody>
            <a:bodyPr anchor="t" rtlCol="false" tIns="0" lIns="0" bIns="0" rIns="0">
              <a:spAutoFit/>
            </a:bodyPr>
            <a:lstStyle/>
            <a:p>
              <a:pPr algn="ctr">
                <a:lnSpc>
                  <a:spcPts val="4759"/>
                </a:lnSpc>
              </a:pPr>
              <a:r>
                <a:rPr lang="en-US" sz="3399">
                  <a:solidFill>
                    <a:srgbClr val="2A5E2D"/>
                  </a:solidFill>
                  <a:latin typeface="Virtual Bold"/>
                </a:rPr>
                <a:t>5. Observe your thoughts and emotions</a:t>
              </a:r>
            </a:p>
          </p:txBody>
        </p:sp>
      </p:grpSp>
      <p:pic>
        <p:nvPicPr>
          <p:cNvPr name="Picture 31" id="31"/>
          <p:cNvPicPr>
            <a:picLocks noChangeAspect="true"/>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rcRect l="0" t="0" r="0" b="0"/>
          <a:stretch>
            <a:fillRect/>
          </a:stretch>
        </p:blipFill>
        <p:spPr>
          <a:xfrm flipH="false" flipV="false" rot="0">
            <a:off x="258418" y="9610598"/>
            <a:ext cx="7255565" cy="7499291"/>
          </a:xfrm>
          <a:prstGeom prst="rect">
            <a:avLst/>
          </a:prstGeom>
        </p:spPr>
      </p:pic>
      <p:pic>
        <p:nvPicPr>
          <p:cNvPr name="Picture 32" id="32"/>
          <p:cNvPicPr>
            <a:picLocks noChangeAspect="true"/>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rcRect l="0" t="0" r="0" b="0"/>
          <a:stretch>
            <a:fillRect/>
          </a:stretch>
        </p:blipFill>
        <p:spPr>
          <a:xfrm flipH="false" flipV="false" rot="0">
            <a:off x="-779077" y="8136015"/>
            <a:ext cx="2424692" cy="2949166"/>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DAEoMkuldco</dc:identifier>
  <dcterms:modified xsi:type="dcterms:W3CDTF">2011-08-01T06:04:30Z</dcterms:modified>
  <cp:revision>1</cp:revision>
  <dc:title>LivingInTheMomentPrintables</dc:title>
</cp:coreProperties>
</file>