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webextensions/taskpanes.xml" ContentType="application/vnd.ms-office.webextensiontaskpanes+xml"/>
  <Override PartName="/ppt/webextensions/webextension1.xml" ContentType="application/vnd.ms-office.webextension+xml"/>
  <Override PartName="/ppt/webextensions/webextension2.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8" r:id="rId2"/>
    <p:sldId id="259" r:id="rId3"/>
    <p:sldId id="260" r:id="rId4"/>
    <p:sldId id="261" r:id="rId5"/>
    <p:sldId id="262" r:id="rId6"/>
  </p:sldIdLst>
  <p:sldSz cx="6858000" cy="9144000" type="letter"/>
  <p:notesSz cx="6858000" cy="9144000"/>
  <p:defaultTextStyle>
    <a:defPPr>
      <a:defRPr lang="en-US"/>
    </a:defPPr>
    <a:lvl1pPr algn="l" defTabSz="410291" rtl="0" eaLnBrk="0" fontAlgn="base" hangingPunct="0">
      <a:spcBef>
        <a:spcPct val="0"/>
      </a:spcBef>
      <a:spcAft>
        <a:spcPct val="0"/>
      </a:spcAft>
      <a:defRPr kern="1200">
        <a:solidFill>
          <a:schemeClr val="tx1"/>
        </a:solidFill>
        <a:latin typeface="Verdana" panose="020B0604030504040204" pitchFamily="34" charset="0"/>
        <a:ea typeface="+mn-ea"/>
        <a:cs typeface="+mn-cs"/>
      </a:defRPr>
    </a:lvl1pPr>
    <a:lvl2pPr marL="410291" algn="l" defTabSz="410291" rtl="0" eaLnBrk="0" fontAlgn="base" hangingPunct="0">
      <a:spcBef>
        <a:spcPct val="0"/>
      </a:spcBef>
      <a:spcAft>
        <a:spcPct val="0"/>
      </a:spcAft>
      <a:defRPr kern="1200">
        <a:solidFill>
          <a:schemeClr val="tx1"/>
        </a:solidFill>
        <a:latin typeface="Verdana" panose="020B0604030504040204" pitchFamily="34" charset="0"/>
        <a:ea typeface="+mn-ea"/>
        <a:cs typeface="+mn-cs"/>
      </a:defRPr>
    </a:lvl2pPr>
    <a:lvl3pPr marL="820583" algn="l" defTabSz="410291" rtl="0" eaLnBrk="0" fontAlgn="base" hangingPunct="0">
      <a:spcBef>
        <a:spcPct val="0"/>
      </a:spcBef>
      <a:spcAft>
        <a:spcPct val="0"/>
      </a:spcAft>
      <a:defRPr kern="1200">
        <a:solidFill>
          <a:schemeClr val="tx1"/>
        </a:solidFill>
        <a:latin typeface="Verdana" panose="020B0604030504040204" pitchFamily="34" charset="0"/>
        <a:ea typeface="+mn-ea"/>
        <a:cs typeface="+mn-cs"/>
      </a:defRPr>
    </a:lvl3pPr>
    <a:lvl4pPr marL="1230874" algn="l" defTabSz="410291" rtl="0" eaLnBrk="0" fontAlgn="base" hangingPunct="0">
      <a:spcBef>
        <a:spcPct val="0"/>
      </a:spcBef>
      <a:spcAft>
        <a:spcPct val="0"/>
      </a:spcAft>
      <a:defRPr kern="1200">
        <a:solidFill>
          <a:schemeClr val="tx1"/>
        </a:solidFill>
        <a:latin typeface="Verdana" panose="020B0604030504040204" pitchFamily="34" charset="0"/>
        <a:ea typeface="+mn-ea"/>
        <a:cs typeface="+mn-cs"/>
      </a:defRPr>
    </a:lvl4pPr>
    <a:lvl5pPr marL="1641165" algn="l" defTabSz="410291" rtl="0" eaLnBrk="0" fontAlgn="base" hangingPunct="0">
      <a:spcBef>
        <a:spcPct val="0"/>
      </a:spcBef>
      <a:spcAft>
        <a:spcPct val="0"/>
      </a:spcAft>
      <a:defRPr kern="1200">
        <a:solidFill>
          <a:schemeClr val="tx1"/>
        </a:solidFill>
        <a:latin typeface="Verdana" panose="020B0604030504040204" pitchFamily="34" charset="0"/>
        <a:ea typeface="+mn-ea"/>
        <a:cs typeface="+mn-cs"/>
      </a:defRPr>
    </a:lvl5pPr>
    <a:lvl6pPr marL="2051456" algn="l" defTabSz="820583" rtl="0" eaLnBrk="1" latinLnBrk="0" hangingPunct="1">
      <a:defRPr kern="1200">
        <a:solidFill>
          <a:schemeClr val="tx1"/>
        </a:solidFill>
        <a:latin typeface="Verdana" panose="020B0604030504040204" pitchFamily="34" charset="0"/>
        <a:ea typeface="+mn-ea"/>
        <a:cs typeface="+mn-cs"/>
      </a:defRPr>
    </a:lvl6pPr>
    <a:lvl7pPr marL="2461748" algn="l" defTabSz="820583" rtl="0" eaLnBrk="1" latinLnBrk="0" hangingPunct="1">
      <a:defRPr kern="1200">
        <a:solidFill>
          <a:schemeClr val="tx1"/>
        </a:solidFill>
        <a:latin typeface="Verdana" panose="020B0604030504040204" pitchFamily="34" charset="0"/>
        <a:ea typeface="+mn-ea"/>
        <a:cs typeface="+mn-cs"/>
      </a:defRPr>
    </a:lvl7pPr>
    <a:lvl8pPr marL="2872039" algn="l" defTabSz="820583" rtl="0" eaLnBrk="1" latinLnBrk="0" hangingPunct="1">
      <a:defRPr kern="1200">
        <a:solidFill>
          <a:schemeClr val="tx1"/>
        </a:solidFill>
        <a:latin typeface="Verdana" panose="020B0604030504040204" pitchFamily="34" charset="0"/>
        <a:ea typeface="+mn-ea"/>
        <a:cs typeface="+mn-cs"/>
      </a:defRPr>
    </a:lvl8pPr>
    <a:lvl9pPr marL="3282330" algn="l" defTabSz="820583" rtl="0" eaLnBrk="1" latinLnBrk="0" hangingPunct="1">
      <a:defRPr kern="1200">
        <a:solidFill>
          <a:schemeClr val="tx1"/>
        </a:solidFill>
        <a:latin typeface="Verdana" panose="020B060403050404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A5E2D"/>
    <a:srgbClr val="FEE67C"/>
    <a:srgbClr val="E0F19C"/>
    <a:srgbClr val="FDF9DE"/>
    <a:srgbClr val="82CF5F"/>
    <a:srgbClr val="8AC4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2" d="100"/>
          <a:sy n="62" d="100"/>
        </p:scale>
        <p:origin x="2405" y="24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5"/>
            <a:ext cx="5829300" cy="318346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8"/>
            <a:ext cx="5143500" cy="2207683"/>
          </a:xfrm>
        </p:spPr>
        <p:txBody>
          <a:bodyPr/>
          <a:lstStyle>
            <a:lvl1pPr marL="0" indent="0" algn="ctr">
              <a:buNone/>
              <a:defRPr sz="1800"/>
            </a:lvl1pPr>
            <a:lvl2pPr marL="342918" indent="0" algn="ctr">
              <a:buNone/>
              <a:defRPr sz="1500"/>
            </a:lvl2pPr>
            <a:lvl3pPr marL="685837" indent="0" algn="ctr">
              <a:buNone/>
              <a:defRPr sz="1350"/>
            </a:lvl3pPr>
            <a:lvl4pPr marL="1028755" indent="0" algn="ctr">
              <a:buNone/>
              <a:defRPr sz="1200"/>
            </a:lvl4pPr>
            <a:lvl5pPr marL="1371673" indent="0" algn="ctr">
              <a:buNone/>
              <a:defRPr sz="1200"/>
            </a:lvl5pPr>
            <a:lvl6pPr marL="1714591" indent="0" algn="ctr">
              <a:buNone/>
              <a:defRPr sz="1200"/>
            </a:lvl6pPr>
            <a:lvl7pPr marL="2057510" indent="0" algn="ctr">
              <a:buNone/>
              <a:defRPr sz="1200"/>
            </a:lvl7pPr>
            <a:lvl8pPr marL="2400428" indent="0" algn="ctr">
              <a:buNone/>
              <a:defRPr sz="1200"/>
            </a:lvl8pPr>
            <a:lvl9pPr marL="2743346"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9CA409A9-1F72-4268-B441-E0DCE4E6518B}" type="datetimeFigureOut">
              <a:rPr lang="en-US"/>
              <a:pPr>
                <a:defRPr/>
              </a:pPr>
              <a:t>9/9/2021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92CA3C4-C5F8-43C8-97FE-20D71E6974A7}" type="slidenum">
              <a:rPr lang="en-US" altLang="en-US"/>
              <a:pPr/>
              <a:t>‹#›</a:t>
            </a:fld>
            <a:endParaRPr lang="en-US" altLang="en-US"/>
          </a:p>
        </p:txBody>
      </p:sp>
    </p:spTree>
    <p:extLst>
      <p:ext uri="{BB962C8B-B14F-4D97-AF65-F5344CB8AC3E}">
        <p14:creationId xmlns:p14="http://schemas.microsoft.com/office/powerpoint/2010/main" val="1445276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3D09F773-1A5F-477B-B1E0-13D4D0C98981}" type="datetimeFigureOut">
              <a:rPr lang="en-US"/>
              <a:pPr>
                <a:defRPr/>
              </a:pPr>
              <a:t>9/9/2021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5AA98B8-EFFA-4A57-8616-736A70B0D5A8}" type="slidenum">
              <a:rPr lang="en-US" altLang="en-US"/>
              <a:pPr/>
              <a:t>‹#›</a:t>
            </a:fld>
            <a:endParaRPr lang="en-US" altLang="en-US"/>
          </a:p>
        </p:txBody>
      </p:sp>
    </p:spTree>
    <p:extLst>
      <p:ext uri="{BB962C8B-B14F-4D97-AF65-F5344CB8AC3E}">
        <p14:creationId xmlns:p14="http://schemas.microsoft.com/office/powerpoint/2010/main" val="11680590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FB4CF86E-7A8D-4F76-8910-8CF75B727F50}" type="datetimeFigureOut">
              <a:rPr lang="en-US"/>
              <a:pPr>
                <a:defRPr/>
              </a:pPr>
              <a:t>9/9/2021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611DE2F-272F-48B7-808E-75F34942C491}" type="slidenum">
              <a:rPr lang="en-US" altLang="en-US"/>
              <a:pPr/>
              <a:t>‹#›</a:t>
            </a:fld>
            <a:endParaRPr lang="en-US" altLang="en-US"/>
          </a:p>
        </p:txBody>
      </p:sp>
    </p:spTree>
    <p:extLst>
      <p:ext uri="{BB962C8B-B14F-4D97-AF65-F5344CB8AC3E}">
        <p14:creationId xmlns:p14="http://schemas.microsoft.com/office/powerpoint/2010/main" val="892239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EBE5B759-FBA8-40F6-99F5-ACDC5F697010}" type="datetimeFigureOut">
              <a:rPr lang="en-US"/>
              <a:pPr>
                <a:defRPr/>
              </a:pPr>
              <a:t>9/9/2021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85B97D6C-3D43-4A82-B793-6AD127AC366E}" type="slidenum">
              <a:rPr lang="en-US" altLang="en-US"/>
              <a:pPr/>
              <a:t>‹#›</a:t>
            </a:fld>
            <a:endParaRPr lang="en-US" altLang="en-US"/>
          </a:p>
        </p:txBody>
      </p:sp>
    </p:spTree>
    <p:extLst>
      <p:ext uri="{BB962C8B-B14F-4D97-AF65-F5344CB8AC3E}">
        <p14:creationId xmlns:p14="http://schemas.microsoft.com/office/powerpoint/2010/main" val="105401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7"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7" y="6119286"/>
            <a:ext cx="5915025" cy="2000249"/>
          </a:xfrm>
        </p:spPr>
        <p:txBody>
          <a:bodyPr/>
          <a:lstStyle>
            <a:lvl1pPr marL="0" indent="0">
              <a:buNone/>
              <a:defRPr sz="1800">
                <a:solidFill>
                  <a:schemeClr val="tx1"/>
                </a:solidFill>
              </a:defRPr>
            </a:lvl1pPr>
            <a:lvl2pPr marL="342918" indent="0">
              <a:buNone/>
              <a:defRPr sz="1500">
                <a:solidFill>
                  <a:schemeClr val="tx1">
                    <a:tint val="75000"/>
                  </a:schemeClr>
                </a:solidFill>
              </a:defRPr>
            </a:lvl2pPr>
            <a:lvl3pPr marL="685837" indent="0">
              <a:buNone/>
              <a:defRPr sz="1350">
                <a:solidFill>
                  <a:schemeClr val="tx1">
                    <a:tint val="75000"/>
                  </a:schemeClr>
                </a:solidFill>
              </a:defRPr>
            </a:lvl3pPr>
            <a:lvl4pPr marL="1028755" indent="0">
              <a:buNone/>
              <a:defRPr sz="1200">
                <a:solidFill>
                  <a:schemeClr val="tx1">
                    <a:tint val="75000"/>
                  </a:schemeClr>
                </a:solidFill>
              </a:defRPr>
            </a:lvl4pPr>
            <a:lvl5pPr marL="1371673" indent="0">
              <a:buNone/>
              <a:defRPr sz="1200">
                <a:solidFill>
                  <a:schemeClr val="tx1">
                    <a:tint val="75000"/>
                  </a:schemeClr>
                </a:solidFill>
              </a:defRPr>
            </a:lvl5pPr>
            <a:lvl6pPr marL="1714591" indent="0">
              <a:buNone/>
              <a:defRPr sz="1200">
                <a:solidFill>
                  <a:schemeClr val="tx1">
                    <a:tint val="75000"/>
                  </a:schemeClr>
                </a:solidFill>
              </a:defRPr>
            </a:lvl6pPr>
            <a:lvl7pPr marL="2057510" indent="0">
              <a:buNone/>
              <a:defRPr sz="1200">
                <a:solidFill>
                  <a:schemeClr val="tx1">
                    <a:tint val="75000"/>
                  </a:schemeClr>
                </a:solidFill>
              </a:defRPr>
            </a:lvl7pPr>
            <a:lvl8pPr marL="2400428" indent="0">
              <a:buNone/>
              <a:defRPr sz="1200">
                <a:solidFill>
                  <a:schemeClr val="tx1">
                    <a:tint val="75000"/>
                  </a:schemeClr>
                </a:solidFill>
              </a:defRPr>
            </a:lvl8pPr>
            <a:lvl9pPr marL="2743346"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BDEF6633-9415-4819-BC32-F1372613D81C}" type="datetimeFigureOut">
              <a:rPr lang="en-US"/>
              <a:pPr>
                <a:defRPr/>
              </a:pPr>
              <a:t>9/9/2021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1DE30048-C0BD-4DB2-BEDA-BFF2A7D588D7}" type="slidenum">
              <a:rPr lang="en-US" altLang="en-US"/>
              <a:pPr/>
              <a:t>‹#›</a:t>
            </a:fld>
            <a:endParaRPr lang="en-US" altLang="en-US"/>
          </a:p>
        </p:txBody>
      </p:sp>
    </p:spTree>
    <p:extLst>
      <p:ext uri="{BB962C8B-B14F-4D97-AF65-F5344CB8AC3E}">
        <p14:creationId xmlns:p14="http://schemas.microsoft.com/office/powerpoint/2010/main" val="2324899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97682708-38A0-45C1-B110-9886D2E1EE5D}" type="datetimeFigureOut">
              <a:rPr lang="en-US"/>
              <a:pPr>
                <a:defRPr/>
              </a:pPr>
              <a:t>9/9/2021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A7AD17AE-401C-497B-B780-D64AA9031134}" type="slidenum">
              <a:rPr lang="en-US" altLang="en-US"/>
              <a:pPr/>
              <a:t>‹#›</a:t>
            </a:fld>
            <a:endParaRPr lang="en-US" altLang="en-US"/>
          </a:p>
        </p:txBody>
      </p:sp>
    </p:spTree>
    <p:extLst>
      <p:ext uri="{BB962C8B-B14F-4D97-AF65-F5344CB8AC3E}">
        <p14:creationId xmlns:p14="http://schemas.microsoft.com/office/powerpoint/2010/main" val="1617596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2" y="2241551"/>
            <a:ext cx="2901255" cy="1098549"/>
          </a:xfrm>
        </p:spPr>
        <p:txBody>
          <a:bodyPr anchor="b"/>
          <a:lstStyle>
            <a:lvl1pPr marL="0" indent="0">
              <a:buNone/>
              <a:defRPr sz="1800" b="1"/>
            </a:lvl1pPr>
            <a:lvl2pPr marL="342918" indent="0">
              <a:buNone/>
              <a:defRPr sz="1500" b="1"/>
            </a:lvl2pPr>
            <a:lvl3pPr marL="685837" indent="0">
              <a:buNone/>
              <a:defRPr sz="1350" b="1"/>
            </a:lvl3pPr>
            <a:lvl4pPr marL="1028755" indent="0">
              <a:buNone/>
              <a:defRPr sz="1200" b="1"/>
            </a:lvl4pPr>
            <a:lvl5pPr marL="1371673" indent="0">
              <a:buNone/>
              <a:defRPr sz="1200" b="1"/>
            </a:lvl5pPr>
            <a:lvl6pPr marL="1714591" indent="0">
              <a:buNone/>
              <a:defRPr sz="1200" b="1"/>
            </a:lvl6pPr>
            <a:lvl7pPr marL="2057510" indent="0">
              <a:buNone/>
              <a:defRPr sz="1200" b="1"/>
            </a:lvl7pPr>
            <a:lvl8pPr marL="2400428" indent="0">
              <a:buNone/>
              <a:defRPr sz="1200" b="1"/>
            </a:lvl8pPr>
            <a:lvl9pPr marL="2743346"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2"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18" indent="0">
              <a:buNone/>
              <a:defRPr sz="1500" b="1"/>
            </a:lvl2pPr>
            <a:lvl3pPr marL="685837" indent="0">
              <a:buNone/>
              <a:defRPr sz="1350" b="1"/>
            </a:lvl3pPr>
            <a:lvl4pPr marL="1028755" indent="0">
              <a:buNone/>
              <a:defRPr sz="1200" b="1"/>
            </a:lvl4pPr>
            <a:lvl5pPr marL="1371673" indent="0">
              <a:buNone/>
              <a:defRPr sz="1200" b="1"/>
            </a:lvl5pPr>
            <a:lvl6pPr marL="1714591" indent="0">
              <a:buNone/>
              <a:defRPr sz="1200" b="1"/>
            </a:lvl6pPr>
            <a:lvl7pPr marL="2057510" indent="0">
              <a:buNone/>
              <a:defRPr sz="1200" b="1"/>
            </a:lvl7pPr>
            <a:lvl8pPr marL="2400428" indent="0">
              <a:buNone/>
              <a:defRPr sz="1200" b="1"/>
            </a:lvl8pPr>
            <a:lvl9pPr marL="2743346"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6FDD6595-19F4-449A-A5FE-D172BA736DBB}" type="datetimeFigureOut">
              <a:rPr lang="en-US"/>
              <a:pPr>
                <a:defRPr/>
              </a:pPr>
              <a:t>9/9/2021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97471E18-A025-45D0-AA15-D1F73857FB31}" type="slidenum">
              <a:rPr lang="en-US" altLang="en-US"/>
              <a:pPr/>
              <a:t>‹#›</a:t>
            </a:fld>
            <a:endParaRPr lang="en-US" altLang="en-US"/>
          </a:p>
        </p:txBody>
      </p:sp>
    </p:spTree>
    <p:extLst>
      <p:ext uri="{BB962C8B-B14F-4D97-AF65-F5344CB8AC3E}">
        <p14:creationId xmlns:p14="http://schemas.microsoft.com/office/powerpoint/2010/main" val="28842593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D99D84E3-2CC1-4A8B-9CED-2E529F4E25D8}" type="datetimeFigureOut">
              <a:rPr lang="en-US"/>
              <a:pPr>
                <a:defRPr/>
              </a:pPr>
              <a:t>9/9/2021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D83A6B16-9AF8-499F-8787-FDE6377A0376}" type="slidenum">
              <a:rPr lang="en-US" altLang="en-US"/>
              <a:pPr/>
              <a:t>‹#›</a:t>
            </a:fld>
            <a:endParaRPr lang="en-US" altLang="en-US"/>
          </a:p>
        </p:txBody>
      </p:sp>
    </p:spTree>
    <p:extLst>
      <p:ext uri="{BB962C8B-B14F-4D97-AF65-F5344CB8AC3E}">
        <p14:creationId xmlns:p14="http://schemas.microsoft.com/office/powerpoint/2010/main" val="21582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A34BD68-82DD-434D-BEB9-6E6817565972}" type="datetimeFigureOut">
              <a:rPr lang="en-US"/>
              <a:pPr>
                <a:defRPr/>
              </a:pPr>
              <a:t>9/9/2021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4AD5D080-3D15-43D8-8AE5-C43B9309D4C8}" type="slidenum">
              <a:rPr lang="en-US" altLang="en-US"/>
              <a:pPr/>
              <a:t>‹#›</a:t>
            </a:fld>
            <a:endParaRPr lang="en-US" altLang="en-US"/>
          </a:p>
        </p:txBody>
      </p:sp>
    </p:spTree>
    <p:extLst>
      <p:ext uri="{BB962C8B-B14F-4D97-AF65-F5344CB8AC3E}">
        <p14:creationId xmlns:p14="http://schemas.microsoft.com/office/powerpoint/2010/main" val="23515947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3"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70"/>
            <a:ext cx="3471863" cy="6498166"/>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1"/>
            <a:ext cx="2211883" cy="5082117"/>
          </a:xfrm>
        </p:spPr>
        <p:txBody>
          <a:bodyPr/>
          <a:lstStyle>
            <a:lvl1pPr marL="0" indent="0">
              <a:buNone/>
              <a:defRPr sz="1200"/>
            </a:lvl1pPr>
            <a:lvl2pPr marL="342918" indent="0">
              <a:buNone/>
              <a:defRPr sz="1050"/>
            </a:lvl2pPr>
            <a:lvl3pPr marL="685837" indent="0">
              <a:buNone/>
              <a:defRPr sz="900"/>
            </a:lvl3pPr>
            <a:lvl4pPr marL="1028755" indent="0">
              <a:buNone/>
              <a:defRPr sz="750"/>
            </a:lvl4pPr>
            <a:lvl5pPr marL="1371673" indent="0">
              <a:buNone/>
              <a:defRPr sz="750"/>
            </a:lvl5pPr>
            <a:lvl6pPr marL="1714591" indent="0">
              <a:buNone/>
              <a:defRPr sz="750"/>
            </a:lvl6pPr>
            <a:lvl7pPr marL="2057510" indent="0">
              <a:buNone/>
              <a:defRPr sz="750"/>
            </a:lvl7pPr>
            <a:lvl8pPr marL="2400428" indent="0">
              <a:buNone/>
              <a:defRPr sz="750"/>
            </a:lvl8pPr>
            <a:lvl9pPr marL="2743346" indent="0">
              <a:buNone/>
              <a:defRPr sz="75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99CCFAC8-5C37-4B46-8841-C08D1E014B2E}" type="datetimeFigureOut">
              <a:rPr lang="en-US"/>
              <a:pPr>
                <a:defRPr/>
              </a:pPr>
              <a:t>9/9/2021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5E401928-8A12-4F4C-8573-4A2C4CCFF3A0}" type="slidenum">
              <a:rPr lang="en-US" altLang="en-US"/>
              <a:pPr/>
              <a:t>‹#›</a:t>
            </a:fld>
            <a:endParaRPr lang="en-US" altLang="en-US"/>
          </a:p>
        </p:txBody>
      </p:sp>
    </p:spTree>
    <p:extLst>
      <p:ext uri="{BB962C8B-B14F-4D97-AF65-F5344CB8AC3E}">
        <p14:creationId xmlns:p14="http://schemas.microsoft.com/office/powerpoint/2010/main" val="19509983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3"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70"/>
            <a:ext cx="3471863" cy="6498166"/>
          </a:xfrm>
        </p:spPr>
        <p:txBody>
          <a:bodyPr anchor="t"/>
          <a:lstStyle>
            <a:lvl1pPr marL="0" indent="0">
              <a:buNone/>
              <a:defRPr sz="2400"/>
            </a:lvl1pPr>
            <a:lvl2pPr marL="342918" indent="0">
              <a:buNone/>
              <a:defRPr sz="2100"/>
            </a:lvl2pPr>
            <a:lvl3pPr marL="685837" indent="0">
              <a:buNone/>
              <a:defRPr sz="1800"/>
            </a:lvl3pPr>
            <a:lvl4pPr marL="1028755" indent="0">
              <a:buNone/>
              <a:defRPr sz="1500"/>
            </a:lvl4pPr>
            <a:lvl5pPr marL="1371673" indent="0">
              <a:buNone/>
              <a:defRPr sz="1500"/>
            </a:lvl5pPr>
            <a:lvl6pPr marL="1714591" indent="0">
              <a:buNone/>
              <a:defRPr sz="1500"/>
            </a:lvl6pPr>
            <a:lvl7pPr marL="2057510" indent="0">
              <a:buNone/>
              <a:defRPr sz="1500"/>
            </a:lvl7pPr>
            <a:lvl8pPr marL="2400428" indent="0">
              <a:buNone/>
              <a:defRPr sz="1500"/>
            </a:lvl8pPr>
            <a:lvl9pPr marL="2743346" indent="0">
              <a:buNone/>
              <a:defRPr sz="15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472381" y="2743201"/>
            <a:ext cx="2211883" cy="5082117"/>
          </a:xfrm>
        </p:spPr>
        <p:txBody>
          <a:bodyPr/>
          <a:lstStyle>
            <a:lvl1pPr marL="0" indent="0">
              <a:buNone/>
              <a:defRPr sz="1200"/>
            </a:lvl1pPr>
            <a:lvl2pPr marL="342918" indent="0">
              <a:buNone/>
              <a:defRPr sz="1050"/>
            </a:lvl2pPr>
            <a:lvl3pPr marL="685837" indent="0">
              <a:buNone/>
              <a:defRPr sz="900"/>
            </a:lvl3pPr>
            <a:lvl4pPr marL="1028755" indent="0">
              <a:buNone/>
              <a:defRPr sz="750"/>
            </a:lvl4pPr>
            <a:lvl5pPr marL="1371673" indent="0">
              <a:buNone/>
              <a:defRPr sz="750"/>
            </a:lvl5pPr>
            <a:lvl6pPr marL="1714591" indent="0">
              <a:buNone/>
              <a:defRPr sz="750"/>
            </a:lvl6pPr>
            <a:lvl7pPr marL="2057510" indent="0">
              <a:buNone/>
              <a:defRPr sz="750"/>
            </a:lvl7pPr>
            <a:lvl8pPr marL="2400428" indent="0">
              <a:buNone/>
              <a:defRPr sz="750"/>
            </a:lvl8pPr>
            <a:lvl9pPr marL="2743346" indent="0">
              <a:buNone/>
              <a:defRPr sz="75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D0614F7F-9864-4ABC-A9E5-0955FB4DBAFE}" type="datetimeFigureOut">
              <a:rPr lang="en-US"/>
              <a:pPr>
                <a:defRPr/>
              </a:pPr>
              <a:t>9/9/2021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F8D6A47A-DC9F-4088-9575-F17084AE318C}" type="slidenum">
              <a:rPr lang="en-US" altLang="en-US"/>
              <a:pPr/>
              <a:t>‹#›</a:t>
            </a:fld>
            <a:endParaRPr lang="en-US" altLang="en-US"/>
          </a:p>
        </p:txBody>
      </p:sp>
    </p:spTree>
    <p:extLst>
      <p:ext uri="{BB962C8B-B14F-4D97-AF65-F5344CB8AC3E}">
        <p14:creationId xmlns:p14="http://schemas.microsoft.com/office/powerpoint/2010/main" val="2391501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2049" y="486353"/>
            <a:ext cx="5913904" cy="176789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2049" y="2434648"/>
            <a:ext cx="5913904" cy="580159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2049" y="8475808"/>
            <a:ext cx="1542209" cy="486352"/>
          </a:xfrm>
          <a:prstGeom prst="rect">
            <a:avLst/>
          </a:prstGeom>
        </p:spPr>
        <p:txBody>
          <a:bodyPr vert="horz" lIns="91440" tIns="45720" rIns="91440" bIns="45720" rtlCol="0" anchor="ctr"/>
          <a:lstStyle>
            <a:lvl1pPr algn="l" eaLnBrk="1" fontAlgn="auto" hangingPunct="1">
              <a:spcBef>
                <a:spcPts val="0"/>
              </a:spcBef>
              <a:spcAft>
                <a:spcPts val="0"/>
              </a:spcAft>
              <a:defRPr sz="900" smtClean="0">
                <a:solidFill>
                  <a:schemeClr val="tx1">
                    <a:tint val="75000"/>
                  </a:schemeClr>
                </a:solidFill>
                <a:latin typeface="+mn-lt"/>
              </a:defRPr>
            </a:lvl1pPr>
          </a:lstStyle>
          <a:p>
            <a:pPr>
              <a:defRPr/>
            </a:pPr>
            <a:fld id="{166C4A29-654F-4569-A2CD-93977F508362}" type="datetimeFigureOut">
              <a:rPr lang="en-US"/>
              <a:pPr>
                <a:defRPr/>
              </a:pPr>
              <a:t>9/9/2021</a:t>
            </a:fld>
            <a:endParaRPr lang="en-US"/>
          </a:p>
        </p:txBody>
      </p:sp>
      <p:sp>
        <p:nvSpPr>
          <p:cNvPr id="5" name="Footer Placeholder 4"/>
          <p:cNvSpPr>
            <a:spLocks noGrp="1"/>
          </p:cNvSpPr>
          <p:nvPr>
            <p:ph type="ftr" sz="quarter" idx="3"/>
          </p:nvPr>
        </p:nvSpPr>
        <p:spPr>
          <a:xfrm>
            <a:off x="2271993" y="8475808"/>
            <a:ext cx="2314015" cy="486352"/>
          </a:xfrm>
          <a:prstGeom prst="rect">
            <a:avLst/>
          </a:prstGeom>
        </p:spPr>
        <p:txBody>
          <a:bodyPr vert="horz" lIns="91440" tIns="45720" rIns="91440" bIns="45720" rtlCol="0" anchor="ctr"/>
          <a:lstStyle>
            <a:lvl1pPr algn="ctr" eaLnBrk="1" fontAlgn="auto" hangingPunct="1">
              <a:spcBef>
                <a:spcPts val="0"/>
              </a:spcBef>
              <a:spcAft>
                <a:spcPts val="0"/>
              </a:spcAft>
              <a:defRPr sz="9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4843743" y="8475808"/>
            <a:ext cx="1542210" cy="486352"/>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882">
                <a:solidFill>
                  <a:srgbClr val="AC8F9A"/>
                </a:solidFill>
              </a:defRPr>
            </a:lvl1pPr>
          </a:lstStyle>
          <a:p>
            <a:fld id="{6E10D001-6214-4B2F-9A15-7EC1A891C8BC}"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4997" rtl="0" eaLnBrk="1" fontAlgn="base" hangingPunct="1">
        <a:lnSpc>
          <a:spcPct val="90000"/>
        </a:lnSpc>
        <a:spcBef>
          <a:spcPct val="0"/>
        </a:spcBef>
        <a:spcAft>
          <a:spcPct val="0"/>
        </a:spcAft>
        <a:defRPr sz="3265" kern="1200">
          <a:solidFill>
            <a:schemeClr val="tx1"/>
          </a:solidFill>
          <a:latin typeface="+mj-lt"/>
          <a:ea typeface="+mj-ea"/>
          <a:cs typeface="+mj-cs"/>
        </a:defRPr>
      </a:lvl1pPr>
      <a:lvl2pPr algn="l" defTabSz="684997" rtl="0" eaLnBrk="1" fontAlgn="base" hangingPunct="1">
        <a:lnSpc>
          <a:spcPct val="90000"/>
        </a:lnSpc>
        <a:spcBef>
          <a:spcPct val="0"/>
        </a:spcBef>
        <a:spcAft>
          <a:spcPct val="0"/>
        </a:spcAft>
        <a:defRPr sz="3265">
          <a:solidFill>
            <a:schemeClr val="tx1"/>
          </a:solidFill>
          <a:latin typeface="Consolas" panose="020B0609020204030204" pitchFamily="49" charset="0"/>
        </a:defRPr>
      </a:lvl2pPr>
      <a:lvl3pPr algn="l" defTabSz="684997" rtl="0" eaLnBrk="1" fontAlgn="base" hangingPunct="1">
        <a:lnSpc>
          <a:spcPct val="90000"/>
        </a:lnSpc>
        <a:spcBef>
          <a:spcPct val="0"/>
        </a:spcBef>
        <a:spcAft>
          <a:spcPct val="0"/>
        </a:spcAft>
        <a:defRPr sz="3265">
          <a:solidFill>
            <a:schemeClr val="tx1"/>
          </a:solidFill>
          <a:latin typeface="Consolas" panose="020B0609020204030204" pitchFamily="49" charset="0"/>
        </a:defRPr>
      </a:lvl3pPr>
      <a:lvl4pPr algn="l" defTabSz="684997" rtl="0" eaLnBrk="1" fontAlgn="base" hangingPunct="1">
        <a:lnSpc>
          <a:spcPct val="90000"/>
        </a:lnSpc>
        <a:spcBef>
          <a:spcPct val="0"/>
        </a:spcBef>
        <a:spcAft>
          <a:spcPct val="0"/>
        </a:spcAft>
        <a:defRPr sz="3265">
          <a:solidFill>
            <a:schemeClr val="tx1"/>
          </a:solidFill>
          <a:latin typeface="Consolas" panose="020B0609020204030204" pitchFamily="49" charset="0"/>
        </a:defRPr>
      </a:lvl4pPr>
      <a:lvl5pPr algn="l" defTabSz="684997" rtl="0" eaLnBrk="1" fontAlgn="base" hangingPunct="1">
        <a:lnSpc>
          <a:spcPct val="90000"/>
        </a:lnSpc>
        <a:spcBef>
          <a:spcPct val="0"/>
        </a:spcBef>
        <a:spcAft>
          <a:spcPct val="0"/>
        </a:spcAft>
        <a:defRPr sz="3265">
          <a:solidFill>
            <a:schemeClr val="tx1"/>
          </a:solidFill>
          <a:latin typeface="Consolas" panose="020B0609020204030204" pitchFamily="49" charset="0"/>
        </a:defRPr>
      </a:lvl5pPr>
      <a:lvl6pPr marL="403433" algn="l" defTabSz="684997" rtl="0" eaLnBrk="1" fontAlgn="base" hangingPunct="1">
        <a:lnSpc>
          <a:spcPct val="90000"/>
        </a:lnSpc>
        <a:spcBef>
          <a:spcPct val="0"/>
        </a:spcBef>
        <a:spcAft>
          <a:spcPct val="0"/>
        </a:spcAft>
        <a:defRPr sz="3265">
          <a:solidFill>
            <a:schemeClr val="tx1"/>
          </a:solidFill>
          <a:latin typeface="Consolas" panose="020B0609020204030204" pitchFamily="49" charset="0"/>
        </a:defRPr>
      </a:lvl6pPr>
      <a:lvl7pPr marL="806867" algn="l" defTabSz="684997" rtl="0" eaLnBrk="1" fontAlgn="base" hangingPunct="1">
        <a:lnSpc>
          <a:spcPct val="90000"/>
        </a:lnSpc>
        <a:spcBef>
          <a:spcPct val="0"/>
        </a:spcBef>
        <a:spcAft>
          <a:spcPct val="0"/>
        </a:spcAft>
        <a:defRPr sz="3265">
          <a:solidFill>
            <a:schemeClr val="tx1"/>
          </a:solidFill>
          <a:latin typeface="Consolas" panose="020B0609020204030204" pitchFamily="49" charset="0"/>
        </a:defRPr>
      </a:lvl7pPr>
      <a:lvl8pPr marL="1210300" algn="l" defTabSz="684997" rtl="0" eaLnBrk="1" fontAlgn="base" hangingPunct="1">
        <a:lnSpc>
          <a:spcPct val="90000"/>
        </a:lnSpc>
        <a:spcBef>
          <a:spcPct val="0"/>
        </a:spcBef>
        <a:spcAft>
          <a:spcPct val="0"/>
        </a:spcAft>
        <a:defRPr sz="3265">
          <a:solidFill>
            <a:schemeClr val="tx1"/>
          </a:solidFill>
          <a:latin typeface="Consolas" panose="020B0609020204030204" pitchFamily="49" charset="0"/>
        </a:defRPr>
      </a:lvl8pPr>
      <a:lvl9pPr marL="1613733" algn="l" defTabSz="684997" rtl="0" eaLnBrk="1" fontAlgn="base" hangingPunct="1">
        <a:lnSpc>
          <a:spcPct val="90000"/>
        </a:lnSpc>
        <a:spcBef>
          <a:spcPct val="0"/>
        </a:spcBef>
        <a:spcAft>
          <a:spcPct val="0"/>
        </a:spcAft>
        <a:defRPr sz="3265">
          <a:solidFill>
            <a:schemeClr val="tx1"/>
          </a:solidFill>
          <a:latin typeface="Consolas" panose="020B0609020204030204" pitchFamily="49" charset="0"/>
        </a:defRPr>
      </a:lvl9pPr>
    </p:titleStyle>
    <p:bodyStyle>
      <a:lvl1pPr marL="170899" indent="-170899" algn="l" defTabSz="684997" rtl="0" eaLnBrk="1" fontAlgn="base" hangingPunct="1">
        <a:lnSpc>
          <a:spcPct val="90000"/>
        </a:lnSpc>
        <a:spcBef>
          <a:spcPts val="750"/>
        </a:spcBef>
        <a:spcAft>
          <a:spcPct val="0"/>
        </a:spcAft>
        <a:buFont typeface="Arial" panose="020B0604020202020204" pitchFamily="34" charset="0"/>
        <a:buChar char="•"/>
        <a:defRPr sz="2030" kern="1200">
          <a:solidFill>
            <a:schemeClr val="tx1"/>
          </a:solidFill>
          <a:latin typeface="+mn-lt"/>
          <a:ea typeface="+mn-ea"/>
          <a:cs typeface="+mn-cs"/>
        </a:defRPr>
      </a:lvl1pPr>
      <a:lvl2pPr marL="514098" indent="-170899" algn="l" defTabSz="684997" rtl="0" eaLnBrk="1" fontAlgn="base" hangingPunct="1">
        <a:lnSpc>
          <a:spcPct val="90000"/>
        </a:lnSpc>
        <a:spcBef>
          <a:spcPts val="375"/>
        </a:spcBef>
        <a:spcAft>
          <a:spcPct val="0"/>
        </a:spcAft>
        <a:buFont typeface="Arial" panose="020B0604020202020204" pitchFamily="34" charset="0"/>
        <a:buChar char="•"/>
        <a:defRPr sz="1765" kern="1200">
          <a:solidFill>
            <a:schemeClr val="tx1"/>
          </a:solidFill>
          <a:latin typeface="+mn-lt"/>
          <a:ea typeface="+mn-ea"/>
          <a:cs typeface="+mn-cs"/>
        </a:defRPr>
      </a:lvl2pPr>
      <a:lvl3pPr marL="857296" indent="-170899" algn="l" defTabSz="684997" rtl="0" eaLnBrk="1" fontAlgn="base" hangingPunct="1">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199093" indent="-170899" algn="l" defTabSz="684997" rtl="0" eaLnBrk="1" fontAlgn="base" hangingPunct="1">
        <a:lnSpc>
          <a:spcPct val="90000"/>
        </a:lnSpc>
        <a:spcBef>
          <a:spcPts val="375"/>
        </a:spcBef>
        <a:spcAft>
          <a:spcPct val="0"/>
        </a:spcAft>
        <a:buFont typeface="Arial" panose="020B0604020202020204" pitchFamily="34" charset="0"/>
        <a:buChar char="•"/>
        <a:defRPr sz="1324" kern="1200">
          <a:solidFill>
            <a:schemeClr val="tx1"/>
          </a:solidFill>
          <a:latin typeface="+mn-lt"/>
          <a:ea typeface="+mn-ea"/>
          <a:cs typeface="+mn-cs"/>
        </a:defRPr>
      </a:lvl4pPr>
      <a:lvl5pPr marL="1542292" indent="-170899" algn="l" defTabSz="684997" rtl="0" eaLnBrk="1" fontAlgn="base" hangingPunct="1">
        <a:lnSpc>
          <a:spcPct val="90000"/>
        </a:lnSpc>
        <a:spcBef>
          <a:spcPts val="375"/>
        </a:spcBef>
        <a:spcAft>
          <a:spcPct val="0"/>
        </a:spcAft>
        <a:buFont typeface="Arial" panose="020B0604020202020204" pitchFamily="34" charset="0"/>
        <a:buChar char="•"/>
        <a:defRPr sz="1324" kern="1200">
          <a:solidFill>
            <a:schemeClr val="tx1"/>
          </a:solidFill>
          <a:latin typeface="+mn-lt"/>
          <a:ea typeface="+mn-ea"/>
          <a:cs typeface="+mn-cs"/>
        </a:defRPr>
      </a:lvl5pPr>
      <a:lvl6pPr marL="1886051" indent="-171459" algn="l" defTabSz="685837"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969" indent="-171459" algn="l" defTabSz="685837"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887" indent="-171459" algn="l" defTabSz="685837"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805" indent="-171459" algn="l" defTabSz="685837"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37" rtl="0" eaLnBrk="1" latinLnBrk="0" hangingPunct="1">
        <a:defRPr sz="1350" kern="1200">
          <a:solidFill>
            <a:schemeClr val="tx1"/>
          </a:solidFill>
          <a:latin typeface="+mn-lt"/>
          <a:ea typeface="+mn-ea"/>
          <a:cs typeface="+mn-cs"/>
        </a:defRPr>
      </a:lvl1pPr>
      <a:lvl2pPr marL="342918" algn="l" defTabSz="685837" rtl="0" eaLnBrk="1" latinLnBrk="0" hangingPunct="1">
        <a:defRPr sz="1350" kern="1200">
          <a:solidFill>
            <a:schemeClr val="tx1"/>
          </a:solidFill>
          <a:latin typeface="+mn-lt"/>
          <a:ea typeface="+mn-ea"/>
          <a:cs typeface="+mn-cs"/>
        </a:defRPr>
      </a:lvl2pPr>
      <a:lvl3pPr marL="685837" algn="l" defTabSz="685837" rtl="0" eaLnBrk="1" latinLnBrk="0" hangingPunct="1">
        <a:defRPr sz="1350" kern="1200">
          <a:solidFill>
            <a:schemeClr val="tx1"/>
          </a:solidFill>
          <a:latin typeface="+mn-lt"/>
          <a:ea typeface="+mn-ea"/>
          <a:cs typeface="+mn-cs"/>
        </a:defRPr>
      </a:lvl3pPr>
      <a:lvl4pPr marL="1028755" algn="l" defTabSz="685837" rtl="0" eaLnBrk="1" latinLnBrk="0" hangingPunct="1">
        <a:defRPr sz="1350" kern="1200">
          <a:solidFill>
            <a:schemeClr val="tx1"/>
          </a:solidFill>
          <a:latin typeface="+mn-lt"/>
          <a:ea typeface="+mn-ea"/>
          <a:cs typeface="+mn-cs"/>
        </a:defRPr>
      </a:lvl4pPr>
      <a:lvl5pPr marL="1371673" algn="l" defTabSz="685837" rtl="0" eaLnBrk="1" latinLnBrk="0" hangingPunct="1">
        <a:defRPr sz="1350" kern="1200">
          <a:solidFill>
            <a:schemeClr val="tx1"/>
          </a:solidFill>
          <a:latin typeface="+mn-lt"/>
          <a:ea typeface="+mn-ea"/>
          <a:cs typeface="+mn-cs"/>
        </a:defRPr>
      </a:lvl5pPr>
      <a:lvl6pPr marL="1714591" algn="l" defTabSz="685837" rtl="0" eaLnBrk="1" latinLnBrk="0" hangingPunct="1">
        <a:defRPr sz="1350" kern="1200">
          <a:solidFill>
            <a:schemeClr val="tx1"/>
          </a:solidFill>
          <a:latin typeface="+mn-lt"/>
          <a:ea typeface="+mn-ea"/>
          <a:cs typeface="+mn-cs"/>
        </a:defRPr>
      </a:lvl6pPr>
      <a:lvl7pPr marL="2057510" algn="l" defTabSz="685837" rtl="0" eaLnBrk="1" latinLnBrk="0" hangingPunct="1">
        <a:defRPr sz="1350" kern="1200">
          <a:solidFill>
            <a:schemeClr val="tx1"/>
          </a:solidFill>
          <a:latin typeface="+mn-lt"/>
          <a:ea typeface="+mn-ea"/>
          <a:cs typeface="+mn-cs"/>
        </a:defRPr>
      </a:lvl7pPr>
      <a:lvl8pPr marL="2400428" algn="l" defTabSz="685837" rtl="0" eaLnBrk="1" latinLnBrk="0" hangingPunct="1">
        <a:defRPr sz="1350" kern="1200">
          <a:solidFill>
            <a:schemeClr val="tx1"/>
          </a:solidFill>
          <a:latin typeface="+mn-lt"/>
          <a:ea typeface="+mn-ea"/>
          <a:cs typeface="+mn-cs"/>
        </a:defRPr>
      </a:lvl8pPr>
      <a:lvl9pPr marL="2743346" algn="l" defTabSz="685837"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82CF5F">
            <a:alpha val="93000"/>
          </a:srgb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D2E53D7-C86C-44DA-A2F0-ADED2DF52D52}"/>
              </a:ext>
            </a:extLst>
          </p:cNvPr>
          <p:cNvSpPr/>
          <p:nvPr/>
        </p:nvSpPr>
        <p:spPr>
          <a:xfrm>
            <a:off x="0" y="0"/>
            <a:ext cx="6858000" cy="2634661"/>
          </a:xfrm>
          <a:prstGeom prst="rect">
            <a:avLst/>
          </a:prstGeom>
          <a:solidFill>
            <a:srgbClr val="FDF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pic>
        <p:nvPicPr>
          <p:cNvPr id="5" name="Picture 4" descr="A picture containing text&#10;&#10;Description automatically generated">
            <a:extLst>
              <a:ext uri="{FF2B5EF4-FFF2-40B4-BE49-F238E27FC236}">
                <a16:creationId xmlns:a16="http://schemas.microsoft.com/office/drawing/2014/main" id="{D730F455-AB4F-49D5-B240-5E7E78E08252}"/>
              </a:ext>
            </a:extLst>
          </p:cNvPr>
          <p:cNvPicPr>
            <a:picLocks noChangeAspect="1"/>
          </p:cNvPicPr>
          <p:nvPr/>
        </p:nvPicPr>
        <p:blipFill rotWithShape="1">
          <a:blip r:embed="rId2">
            <a:extLst>
              <a:ext uri="{28A0092B-C50C-407E-A947-70E740481C1C}">
                <a14:useLocalDpi xmlns:a14="http://schemas.microsoft.com/office/drawing/2010/main" val="0"/>
              </a:ext>
            </a:extLst>
          </a:blip>
          <a:srcRect r="78563" b="82241"/>
          <a:stretch/>
        </p:blipFill>
        <p:spPr>
          <a:xfrm>
            <a:off x="4086" y="0"/>
            <a:ext cx="1524268" cy="1634767"/>
          </a:xfrm>
          <a:prstGeom prst="rect">
            <a:avLst/>
          </a:prstGeom>
        </p:spPr>
      </p:pic>
      <p:pic>
        <p:nvPicPr>
          <p:cNvPr id="46" name="Picture 45" descr="A picture containing text&#10;&#10;Description automatically generated">
            <a:extLst>
              <a:ext uri="{FF2B5EF4-FFF2-40B4-BE49-F238E27FC236}">
                <a16:creationId xmlns:a16="http://schemas.microsoft.com/office/drawing/2014/main" id="{68F1D71D-E57D-4534-9F27-738BCC93A8EF}"/>
              </a:ext>
            </a:extLst>
          </p:cNvPr>
          <p:cNvPicPr>
            <a:picLocks noChangeAspect="1"/>
          </p:cNvPicPr>
          <p:nvPr/>
        </p:nvPicPr>
        <p:blipFill rotWithShape="1">
          <a:blip r:embed="rId2">
            <a:extLst>
              <a:ext uri="{28A0092B-C50C-407E-A947-70E740481C1C}">
                <a14:useLocalDpi xmlns:a14="http://schemas.microsoft.com/office/drawing/2010/main" val="0"/>
              </a:ext>
            </a:extLst>
          </a:blip>
          <a:srcRect r="72528" b="82241"/>
          <a:stretch/>
        </p:blipFill>
        <p:spPr>
          <a:xfrm flipH="1">
            <a:off x="4911634" y="0"/>
            <a:ext cx="1936711" cy="1620753"/>
          </a:xfrm>
          <a:prstGeom prst="rect">
            <a:avLst/>
          </a:prstGeom>
        </p:spPr>
      </p:pic>
      <p:sp>
        <p:nvSpPr>
          <p:cNvPr id="6" name="Rectangle 5">
            <a:extLst>
              <a:ext uri="{FF2B5EF4-FFF2-40B4-BE49-F238E27FC236}">
                <a16:creationId xmlns:a16="http://schemas.microsoft.com/office/drawing/2014/main" id="{A20AA811-349E-4879-8A90-A3F7710D6A40}"/>
              </a:ext>
            </a:extLst>
          </p:cNvPr>
          <p:cNvSpPr/>
          <p:nvPr/>
        </p:nvSpPr>
        <p:spPr>
          <a:xfrm>
            <a:off x="629503" y="-154629"/>
            <a:ext cx="2464009" cy="1631216"/>
          </a:xfrm>
          <a:prstGeom prst="rect">
            <a:avLst/>
          </a:prstGeom>
          <a:noFill/>
        </p:spPr>
        <p:txBody>
          <a:bodyPr wrap="square" lIns="91440" tIns="45720" rIns="91440" bIns="45720">
            <a:spAutoFit/>
          </a:bodyPr>
          <a:lstStyle/>
          <a:p>
            <a:pPr algn="ctr"/>
            <a:r>
              <a:rPr lang="en-US" sz="10000" b="1" dirty="0">
                <a:ln w="13462">
                  <a:noFill/>
                  <a:prstDash val="solid"/>
                </a:ln>
                <a:solidFill>
                  <a:srgbClr val="2A5E2D"/>
                </a:solidFill>
                <a:effectLst>
                  <a:outerShdw blurRad="50800" dist="38100" dir="18900000" algn="bl" rotWithShape="0">
                    <a:prstClr val="black">
                      <a:alpha val="40000"/>
                    </a:prstClr>
                  </a:outerShdw>
                </a:effectLst>
                <a:latin typeface="Source Serif Pro" panose="02040603050405020204" pitchFamily="18" charset="0"/>
                <a:ea typeface="Source Serif Pro" panose="02040603050405020204" pitchFamily="18" charset="0"/>
              </a:rPr>
              <a:t>10</a:t>
            </a:r>
          </a:p>
        </p:txBody>
      </p:sp>
      <p:sp>
        <p:nvSpPr>
          <p:cNvPr id="50" name="Rectangle 49">
            <a:extLst>
              <a:ext uri="{FF2B5EF4-FFF2-40B4-BE49-F238E27FC236}">
                <a16:creationId xmlns:a16="http://schemas.microsoft.com/office/drawing/2014/main" id="{02C6DC94-C5A8-46EF-839A-69156F44913C}"/>
              </a:ext>
            </a:extLst>
          </p:cNvPr>
          <p:cNvSpPr/>
          <p:nvPr/>
        </p:nvSpPr>
        <p:spPr>
          <a:xfrm>
            <a:off x="2213968" y="554019"/>
            <a:ext cx="4130967" cy="553998"/>
          </a:xfrm>
          <a:prstGeom prst="rect">
            <a:avLst/>
          </a:prstGeom>
          <a:noFill/>
        </p:spPr>
        <p:txBody>
          <a:bodyPr wrap="square" lIns="91440" tIns="45720" rIns="91440" bIns="45720">
            <a:spAutoFit/>
          </a:bodyPr>
          <a:lstStyle/>
          <a:p>
            <a:pPr algn="ctr"/>
            <a:r>
              <a:rPr lang="en-US" sz="3000" b="1" dirty="0">
                <a:ln w="13462">
                  <a:noFill/>
                  <a:prstDash val="solid"/>
                </a:ln>
                <a:solidFill>
                  <a:srgbClr val="2A5E2D"/>
                </a:solidFill>
                <a:effectLst>
                  <a:outerShdw blurRad="50800" dist="38100" dir="18900000" algn="bl" rotWithShape="0">
                    <a:prstClr val="black">
                      <a:alpha val="40000"/>
                    </a:prstClr>
                  </a:outerShdw>
                </a:effectLst>
                <a:latin typeface="Source Serif Pro" panose="02040603050405020204" pitchFamily="18" charset="0"/>
                <a:ea typeface="Source Serif Pro" panose="02040603050405020204" pitchFamily="18" charset="0"/>
              </a:rPr>
              <a:t>Reasons To Let Go &amp; </a:t>
            </a:r>
          </a:p>
        </p:txBody>
      </p:sp>
      <p:sp>
        <p:nvSpPr>
          <p:cNvPr id="53" name="Rectangle 52">
            <a:extLst>
              <a:ext uri="{FF2B5EF4-FFF2-40B4-BE49-F238E27FC236}">
                <a16:creationId xmlns:a16="http://schemas.microsoft.com/office/drawing/2014/main" id="{97B2C587-C63B-455D-954B-BD62B516E6A9}"/>
              </a:ext>
            </a:extLst>
          </p:cNvPr>
          <p:cNvSpPr/>
          <p:nvPr/>
        </p:nvSpPr>
        <p:spPr>
          <a:xfrm>
            <a:off x="-9654" y="697819"/>
            <a:ext cx="6858000" cy="1446550"/>
          </a:xfrm>
          <a:prstGeom prst="rect">
            <a:avLst/>
          </a:prstGeom>
          <a:noFill/>
        </p:spPr>
        <p:txBody>
          <a:bodyPr wrap="square" lIns="91440" tIns="45720" rIns="91440" bIns="45720">
            <a:spAutoFit/>
          </a:bodyPr>
          <a:lstStyle/>
          <a:p>
            <a:pPr algn="ctr"/>
            <a:r>
              <a:rPr lang="en-US" sz="8800" u="sng" dirty="0">
                <a:ln w="13462">
                  <a:noFill/>
                  <a:prstDash val="solid"/>
                </a:ln>
                <a:solidFill>
                  <a:srgbClr val="2A5E2D"/>
                </a:solidFill>
                <a:latin typeface="Virtual" panose="00000500000000000000" pitchFamily="50" charset="0"/>
                <a:ea typeface="Source Serif Pro" panose="02040603050405020204" pitchFamily="18" charset="0"/>
              </a:rPr>
              <a:t>Be More Aware of Today</a:t>
            </a:r>
          </a:p>
        </p:txBody>
      </p:sp>
      <p:sp>
        <p:nvSpPr>
          <p:cNvPr id="54" name="TextBox 53">
            <a:extLst>
              <a:ext uri="{FF2B5EF4-FFF2-40B4-BE49-F238E27FC236}">
                <a16:creationId xmlns:a16="http://schemas.microsoft.com/office/drawing/2014/main" id="{24AB2340-842E-4F3F-971D-FD9345A2C950}"/>
              </a:ext>
            </a:extLst>
          </p:cNvPr>
          <p:cNvSpPr txBox="1"/>
          <p:nvPr/>
        </p:nvSpPr>
        <p:spPr>
          <a:xfrm>
            <a:off x="639076" y="2203774"/>
            <a:ext cx="5560540" cy="430887"/>
          </a:xfrm>
          <a:prstGeom prst="rect">
            <a:avLst/>
          </a:prstGeom>
          <a:noFill/>
        </p:spPr>
        <p:txBody>
          <a:bodyPr wrap="square">
            <a:spAutoFit/>
          </a:bodyPr>
          <a:lstStyle/>
          <a:p>
            <a:pPr algn="ctr"/>
            <a:r>
              <a:rPr lang="en-US" sz="1050" b="1" i="0" u="none" strike="noStrike" dirty="0">
                <a:solidFill>
                  <a:srgbClr val="000000"/>
                </a:solidFill>
                <a:effectLst/>
                <a:latin typeface="Source Serif Pro" panose="02040603050405020204" pitchFamily="18" charset="0"/>
                <a:ea typeface="Source Serif Pro" panose="02040603050405020204" pitchFamily="18" charset="0"/>
              </a:rPr>
              <a:t>Letting go of the past and your worries isn’t just good to do, it’s essential for your mental health. Here’s 10 reasons to let go and start to become more aware of today…</a:t>
            </a:r>
            <a:endParaRPr lang="en-PH" sz="1050" dirty="0">
              <a:latin typeface="Source Serif Pro" panose="02040603050405020204" pitchFamily="18" charset="0"/>
              <a:ea typeface="Source Serif Pro" panose="02040603050405020204" pitchFamily="18" charset="0"/>
            </a:endParaRPr>
          </a:p>
        </p:txBody>
      </p:sp>
      <p:pic>
        <p:nvPicPr>
          <p:cNvPr id="55" name="Picture 54" descr="A picture containing text&#10;&#10;Description automatically generated">
            <a:extLst>
              <a:ext uri="{FF2B5EF4-FFF2-40B4-BE49-F238E27FC236}">
                <a16:creationId xmlns:a16="http://schemas.microsoft.com/office/drawing/2014/main" id="{D7AEDA07-515E-4397-84CD-BCD528792537}"/>
              </a:ext>
            </a:extLst>
          </p:cNvPr>
          <p:cNvPicPr>
            <a:picLocks noChangeAspect="1"/>
          </p:cNvPicPr>
          <p:nvPr/>
        </p:nvPicPr>
        <p:blipFill rotWithShape="1">
          <a:blip r:embed="rId2">
            <a:extLst>
              <a:ext uri="{28A0092B-C50C-407E-A947-70E740481C1C}">
                <a14:useLocalDpi xmlns:a14="http://schemas.microsoft.com/office/drawing/2010/main" val="0"/>
              </a:ext>
            </a:extLst>
          </a:blip>
          <a:srcRect l="-1747" t="29620" r="-7776" b="-4106"/>
          <a:stretch/>
        </p:blipFill>
        <p:spPr>
          <a:xfrm>
            <a:off x="-139618" y="2879259"/>
            <a:ext cx="7528959" cy="6628889"/>
          </a:xfrm>
          <a:prstGeom prst="rect">
            <a:avLst/>
          </a:prstGeom>
        </p:spPr>
      </p:pic>
      <p:grpSp>
        <p:nvGrpSpPr>
          <p:cNvPr id="8" name="Group 7">
            <a:extLst>
              <a:ext uri="{FF2B5EF4-FFF2-40B4-BE49-F238E27FC236}">
                <a16:creationId xmlns:a16="http://schemas.microsoft.com/office/drawing/2014/main" id="{E14AC16C-3E26-4928-98EB-36544A5FC735}"/>
              </a:ext>
            </a:extLst>
          </p:cNvPr>
          <p:cNvGrpSpPr/>
          <p:nvPr/>
        </p:nvGrpSpPr>
        <p:grpSpPr>
          <a:xfrm>
            <a:off x="253267" y="2631802"/>
            <a:ext cx="3172264" cy="1483532"/>
            <a:chOff x="331151" y="2656516"/>
            <a:chExt cx="3119095" cy="1483532"/>
          </a:xfrm>
        </p:grpSpPr>
        <p:sp>
          <p:nvSpPr>
            <p:cNvPr id="57" name="TextBox 56">
              <a:extLst>
                <a:ext uri="{FF2B5EF4-FFF2-40B4-BE49-F238E27FC236}">
                  <a16:creationId xmlns:a16="http://schemas.microsoft.com/office/drawing/2014/main" id="{91033D49-BF7A-462A-854F-B419FA0C7948}"/>
                </a:ext>
              </a:extLst>
            </p:cNvPr>
            <p:cNvSpPr txBox="1"/>
            <p:nvPr/>
          </p:nvSpPr>
          <p:spPr>
            <a:xfrm>
              <a:off x="385868" y="3124385"/>
              <a:ext cx="3064378" cy="1015663"/>
            </a:xfrm>
            <a:prstGeom prst="rect">
              <a:avLst/>
            </a:prstGeom>
            <a:noFill/>
          </p:spPr>
          <p:txBody>
            <a:bodyPr wrap="square">
              <a:spAutoFit/>
            </a:bodyPr>
            <a:lstStyle/>
            <a:p>
              <a:pPr algn="just"/>
              <a:r>
                <a:rPr lang="en-US" sz="1200" b="1" i="0" u="none" strike="noStrike" dirty="0">
                  <a:solidFill>
                    <a:schemeClr val="bg1"/>
                  </a:solidFill>
                  <a:effectLst/>
                  <a:latin typeface="Source Serif Pro" panose="02040603050405020204" pitchFamily="18" charset="0"/>
                  <a:ea typeface="Source Serif Pro" panose="02040603050405020204" pitchFamily="18" charset="0"/>
                </a:rPr>
                <a:t>Letting go of the past and your worries isn’t just good to do, it’s essential for your mental health. Here’s 10 reasons to let go and start to become more aware of today…</a:t>
              </a:r>
              <a:endParaRPr lang="en-PH" sz="1200" b="1" dirty="0">
                <a:solidFill>
                  <a:schemeClr val="bg1"/>
                </a:solidFill>
                <a:latin typeface="Source Serif Pro" panose="02040603050405020204" pitchFamily="18" charset="0"/>
                <a:ea typeface="Source Serif Pro" panose="02040603050405020204" pitchFamily="18" charset="0"/>
              </a:endParaRPr>
            </a:p>
          </p:txBody>
        </p:sp>
        <p:sp>
          <p:nvSpPr>
            <p:cNvPr id="58" name="TextBox 57">
              <a:extLst>
                <a:ext uri="{FF2B5EF4-FFF2-40B4-BE49-F238E27FC236}">
                  <a16:creationId xmlns:a16="http://schemas.microsoft.com/office/drawing/2014/main" id="{0E7D252D-36F6-4246-BA42-78B8813A7E7E}"/>
                </a:ext>
              </a:extLst>
            </p:cNvPr>
            <p:cNvSpPr txBox="1"/>
            <p:nvPr/>
          </p:nvSpPr>
          <p:spPr>
            <a:xfrm>
              <a:off x="331151" y="2656516"/>
              <a:ext cx="3064378" cy="461665"/>
            </a:xfrm>
            <a:prstGeom prst="rect">
              <a:avLst/>
            </a:prstGeom>
            <a:noFill/>
          </p:spPr>
          <p:txBody>
            <a:bodyPr wrap="square">
              <a:spAutoFit/>
            </a:bodyPr>
            <a:lstStyle/>
            <a:p>
              <a:r>
                <a:rPr lang="en-US" sz="2400" i="0" u="none" strike="noStrike" dirty="0">
                  <a:effectLst/>
                  <a:latin typeface="Virtual" panose="00000500000000000000" pitchFamily="50" charset="0"/>
                  <a:ea typeface="Source Serif Pro" panose="02040603050405020204" pitchFamily="18" charset="0"/>
                </a:rPr>
                <a:t>1. It helps you to leave space for something new</a:t>
              </a:r>
              <a:endParaRPr lang="en-PH" sz="2400" dirty="0">
                <a:latin typeface="Virtual" panose="00000500000000000000" pitchFamily="50" charset="0"/>
                <a:ea typeface="Source Serif Pro" panose="02040603050405020204" pitchFamily="18" charset="0"/>
              </a:endParaRPr>
            </a:p>
          </p:txBody>
        </p:sp>
      </p:grpSp>
      <p:grpSp>
        <p:nvGrpSpPr>
          <p:cNvPr id="9" name="Group 8">
            <a:extLst>
              <a:ext uri="{FF2B5EF4-FFF2-40B4-BE49-F238E27FC236}">
                <a16:creationId xmlns:a16="http://schemas.microsoft.com/office/drawing/2014/main" id="{78CB925E-9FCF-4BE9-A16E-5A16D3259347}"/>
              </a:ext>
            </a:extLst>
          </p:cNvPr>
          <p:cNvGrpSpPr/>
          <p:nvPr/>
        </p:nvGrpSpPr>
        <p:grpSpPr>
          <a:xfrm>
            <a:off x="3462472" y="2600884"/>
            <a:ext cx="3210173" cy="1532960"/>
            <a:chOff x="3462472" y="2600884"/>
            <a:chExt cx="3210173" cy="1532960"/>
          </a:xfrm>
        </p:grpSpPr>
        <p:sp>
          <p:nvSpPr>
            <p:cNvPr id="61" name="TextBox 60">
              <a:extLst>
                <a:ext uri="{FF2B5EF4-FFF2-40B4-BE49-F238E27FC236}">
                  <a16:creationId xmlns:a16="http://schemas.microsoft.com/office/drawing/2014/main" id="{645C465C-940E-45F9-9BF5-86BD4A3AC9D3}"/>
                </a:ext>
              </a:extLst>
            </p:cNvPr>
            <p:cNvSpPr txBox="1"/>
            <p:nvPr/>
          </p:nvSpPr>
          <p:spPr>
            <a:xfrm>
              <a:off x="3462472" y="3118181"/>
              <a:ext cx="3061897" cy="1015663"/>
            </a:xfrm>
            <a:prstGeom prst="rect">
              <a:avLst/>
            </a:prstGeom>
            <a:noFill/>
          </p:spPr>
          <p:txBody>
            <a:bodyPr wrap="square">
              <a:spAutoFit/>
            </a:bodyPr>
            <a:lstStyle/>
            <a:p>
              <a:pPr algn="just"/>
              <a:r>
                <a:rPr lang="en-US" sz="1200" b="1" i="0" u="none" strike="noStrike" dirty="0">
                  <a:solidFill>
                    <a:srgbClr val="FFFFFF"/>
                  </a:solidFill>
                  <a:effectLst/>
                  <a:latin typeface="Source Serif Pro" panose="02040603050405020204" pitchFamily="18" charset="0"/>
                  <a:ea typeface="Source Serif Pro" panose="02040603050405020204" pitchFamily="18" charset="0"/>
                </a:rPr>
                <a:t>When you are clinging to the past, you are basically its slave. As you are too focused on what has happened, you’ll miss what is actually happening in front of you.</a:t>
              </a:r>
              <a:endParaRPr lang="en-PH" sz="1200" b="1" dirty="0">
                <a:solidFill>
                  <a:schemeClr val="bg1"/>
                </a:solidFill>
                <a:latin typeface="Source Serif Pro" panose="02040603050405020204" pitchFamily="18" charset="0"/>
                <a:ea typeface="Source Serif Pro" panose="02040603050405020204" pitchFamily="18" charset="0"/>
              </a:endParaRPr>
            </a:p>
          </p:txBody>
        </p:sp>
        <p:sp>
          <p:nvSpPr>
            <p:cNvPr id="62" name="TextBox 61">
              <a:extLst>
                <a:ext uri="{FF2B5EF4-FFF2-40B4-BE49-F238E27FC236}">
                  <a16:creationId xmlns:a16="http://schemas.microsoft.com/office/drawing/2014/main" id="{054041F5-D6AC-4323-8A77-EA821FA7EC83}"/>
                </a:ext>
              </a:extLst>
            </p:cNvPr>
            <p:cNvSpPr txBox="1"/>
            <p:nvPr/>
          </p:nvSpPr>
          <p:spPr>
            <a:xfrm>
              <a:off x="3462472" y="2600884"/>
              <a:ext cx="3210173" cy="584775"/>
            </a:xfrm>
            <a:prstGeom prst="rect">
              <a:avLst/>
            </a:prstGeom>
            <a:noFill/>
          </p:spPr>
          <p:txBody>
            <a:bodyPr wrap="square">
              <a:spAutoFit/>
            </a:bodyPr>
            <a:lstStyle/>
            <a:p>
              <a:pPr algn="ctr"/>
              <a:r>
                <a:rPr lang="en-US" sz="3200" i="0" u="none" strike="noStrike" dirty="0">
                  <a:solidFill>
                    <a:srgbClr val="000000"/>
                  </a:solidFill>
                  <a:effectLst/>
                  <a:latin typeface="Virtual" panose="00000500000000000000" pitchFamily="50" charset="0"/>
                </a:rPr>
                <a:t>6. You are a slave to your past</a:t>
              </a:r>
              <a:endParaRPr lang="en-PH" sz="3200" dirty="0">
                <a:latin typeface="Virtual" panose="00000500000000000000" pitchFamily="50" charset="0"/>
                <a:ea typeface="Source Serif Pro" panose="02040603050405020204" pitchFamily="18" charset="0"/>
              </a:endParaRPr>
            </a:p>
          </p:txBody>
        </p:sp>
      </p:grpSp>
      <p:grpSp>
        <p:nvGrpSpPr>
          <p:cNvPr id="11" name="Group 10">
            <a:extLst>
              <a:ext uri="{FF2B5EF4-FFF2-40B4-BE49-F238E27FC236}">
                <a16:creationId xmlns:a16="http://schemas.microsoft.com/office/drawing/2014/main" id="{EBFD3A64-4135-4079-94A9-530EC9A5F01E}"/>
              </a:ext>
            </a:extLst>
          </p:cNvPr>
          <p:cNvGrpSpPr/>
          <p:nvPr/>
        </p:nvGrpSpPr>
        <p:grpSpPr>
          <a:xfrm>
            <a:off x="203002" y="3929953"/>
            <a:ext cx="3210173" cy="1298866"/>
            <a:chOff x="240073" y="4115308"/>
            <a:chExt cx="3210173" cy="1298866"/>
          </a:xfrm>
        </p:grpSpPr>
        <p:sp>
          <p:nvSpPr>
            <p:cNvPr id="67" name="TextBox 66">
              <a:extLst>
                <a:ext uri="{FF2B5EF4-FFF2-40B4-BE49-F238E27FC236}">
                  <a16:creationId xmlns:a16="http://schemas.microsoft.com/office/drawing/2014/main" id="{E070FC61-8F9F-45D0-BA84-15AFEF2B2980}"/>
                </a:ext>
              </a:extLst>
            </p:cNvPr>
            <p:cNvSpPr txBox="1"/>
            <p:nvPr/>
          </p:nvSpPr>
          <p:spPr>
            <a:xfrm>
              <a:off x="333631" y="4583177"/>
              <a:ext cx="3116615" cy="830997"/>
            </a:xfrm>
            <a:prstGeom prst="rect">
              <a:avLst/>
            </a:prstGeom>
            <a:noFill/>
          </p:spPr>
          <p:txBody>
            <a:bodyPr wrap="square">
              <a:spAutoFit/>
            </a:bodyPr>
            <a:lstStyle/>
            <a:p>
              <a:pPr algn="just"/>
              <a:r>
                <a:rPr lang="en-US" sz="1200" b="1" i="0" u="none" strike="noStrike" dirty="0">
                  <a:solidFill>
                    <a:srgbClr val="FFFFFF"/>
                  </a:solidFill>
                  <a:effectLst/>
                  <a:latin typeface="Source Serif Pro" panose="02040603050405020204" pitchFamily="18" charset="0"/>
                  <a:ea typeface="Source Serif Pro" panose="02040603050405020204" pitchFamily="18" charset="0"/>
                </a:rPr>
                <a:t>Letting go of the things that have hurt you and being more aware of today can actually make you stronger. It shows you that you are in control of your happiness.</a:t>
              </a:r>
              <a:endParaRPr lang="en-PH" sz="1200" b="1" dirty="0">
                <a:solidFill>
                  <a:schemeClr val="bg1"/>
                </a:solidFill>
                <a:latin typeface="Source Serif Pro" panose="02040603050405020204" pitchFamily="18" charset="0"/>
                <a:ea typeface="Source Serif Pro" panose="02040603050405020204" pitchFamily="18" charset="0"/>
              </a:endParaRPr>
            </a:p>
          </p:txBody>
        </p:sp>
        <p:sp>
          <p:nvSpPr>
            <p:cNvPr id="68" name="TextBox 67">
              <a:extLst>
                <a:ext uri="{FF2B5EF4-FFF2-40B4-BE49-F238E27FC236}">
                  <a16:creationId xmlns:a16="http://schemas.microsoft.com/office/drawing/2014/main" id="{D93E5F56-95FD-45FA-A028-7BB79B455C6D}"/>
                </a:ext>
              </a:extLst>
            </p:cNvPr>
            <p:cNvSpPr txBox="1"/>
            <p:nvPr/>
          </p:nvSpPr>
          <p:spPr>
            <a:xfrm>
              <a:off x="240073" y="4115308"/>
              <a:ext cx="3155456" cy="584775"/>
            </a:xfrm>
            <a:prstGeom prst="rect">
              <a:avLst/>
            </a:prstGeom>
            <a:noFill/>
          </p:spPr>
          <p:txBody>
            <a:bodyPr wrap="square">
              <a:spAutoFit/>
            </a:bodyPr>
            <a:lstStyle/>
            <a:p>
              <a:pPr algn="ctr"/>
              <a:r>
                <a:rPr lang="en-PH" sz="3200" i="0" u="none" strike="noStrike" dirty="0">
                  <a:solidFill>
                    <a:srgbClr val="000000"/>
                  </a:solidFill>
                  <a:effectLst/>
                  <a:latin typeface="Virtual" panose="00000500000000000000" pitchFamily="50" charset="0"/>
                </a:rPr>
                <a:t>2. You'll become stronger</a:t>
              </a:r>
              <a:endParaRPr lang="en-PH" sz="3200" dirty="0">
                <a:latin typeface="Virtual" panose="00000500000000000000" pitchFamily="50" charset="0"/>
                <a:ea typeface="Source Serif Pro" panose="02040603050405020204" pitchFamily="18" charset="0"/>
              </a:endParaRPr>
            </a:p>
          </p:txBody>
        </p:sp>
      </p:grpSp>
      <p:grpSp>
        <p:nvGrpSpPr>
          <p:cNvPr id="12" name="Group 11">
            <a:extLst>
              <a:ext uri="{FF2B5EF4-FFF2-40B4-BE49-F238E27FC236}">
                <a16:creationId xmlns:a16="http://schemas.microsoft.com/office/drawing/2014/main" id="{B756E06B-4B8D-429B-BA2F-78CFBC414FC2}"/>
              </a:ext>
            </a:extLst>
          </p:cNvPr>
          <p:cNvGrpSpPr/>
          <p:nvPr/>
        </p:nvGrpSpPr>
        <p:grpSpPr>
          <a:xfrm>
            <a:off x="3462472" y="3948463"/>
            <a:ext cx="3210173" cy="1298866"/>
            <a:chOff x="3462472" y="3911392"/>
            <a:chExt cx="3210173" cy="1298866"/>
          </a:xfrm>
        </p:grpSpPr>
        <p:sp>
          <p:nvSpPr>
            <p:cNvPr id="69" name="TextBox 68">
              <a:extLst>
                <a:ext uri="{FF2B5EF4-FFF2-40B4-BE49-F238E27FC236}">
                  <a16:creationId xmlns:a16="http://schemas.microsoft.com/office/drawing/2014/main" id="{19C0FDC3-9B20-47E2-94F4-54C08FE42D1A}"/>
                </a:ext>
              </a:extLst>
            </p:cNvPr>
            <p:cNvSpPr txBox="1"/>
            <p:nvPr/>
          </p:nvSpPr>
          <p:spPr>
            <a:xfrm>
              <a:off x="3462472" y="4379261"/>
              <a:ext cx="3079827" cy="830997"/>
            </a:xfrm>
            <a:prstGeom prst="rect">
              <a:avLst/>
            </a:prstGeom>
            <a:noFill/>
          </p:spPr>
          <p:txBody>
            <a:bodyPr wrap="square">
              <a:spAutoFit/>
            </a:bodyPr>
            <a:lstStyle/>
            <a:p>
              <a:pPr algn="just"/>
              <a:r>
                <a:rPr lang="en-US" sz="1200" b="1" i="0" u="none" strike="noStrike" dirty="0">
                  <a:solidFill>
                    <a:srgbClr val="FFFFFF"/>
                  </a:solidFill>
                  <a:effectLst/>
                  <a:latin typeface="Source Serif Pro" panose="02040603050405020204" pitchFamily="18" charset="0"/>
                  <a:ea typeface="Source Serif Pro" panose="02040603050405020204" pitchFamily="18" charset="0"/>
                </a:rPr>
                <a:t>Letting go gives you an awesome sense of freedom. We all want to feel free to live our lives and be happy. You can’t do that if you are constantly worrying.</a:t>
              </a:r>
              <a:endParaRPr lang="en-PH" sz="1200" b="1" dirty="0">
                <a:solidFill>
                  <a:schemeClr val="bg1"/>
                </a:solidFill>
                <a:latin typeface="Source Serif Pro" panose="02040603050405020204" pitchFamily="18" charset="0"/>
                <a:ea typeface="Source Serif Pro" panose="02040603050405020204" pitchFamily="18" charset="0"/>
              </a:endParaRPr>
            </a:p>
          </p:txBody>
        </p:sp>
        <p:sp>
          <p:nvSpPr>
            <p:cNvPr id="70" name="TextBox 69">
              <a:extLst>
                <a:ext uri="{FF2B5EF4-FFF2-40B4-BE49-F238E27FC236}">
                  <a16:creationId xmlns:a16="http://schemas.microsoft.com/office/drawing/2014/main" id="{9B4B1692-39D4-46A9-9D74-495D8C49E01E}"/>
                </a:ext>
              </a:extLst>
            </p:cNvPr>
            <p:cNvSpPr txBox="1"/>
            <p:nvPr/>
          </p:nvSpPr>
          <p:spPr>
            <a:xfrm>
              <a:off x="3462472" y="3911392"/>
              <a:ext cx="3210173" cy="584775"/>
            </a:xfrm>
            <a:prstGeom prst="rect">
              <a:avLst/>
            </a:prstGeom>
            <a:noFill/>
          </p:spPr>
          <p:txBody>
            <a:bodyPr wrap="square">
              <a:spAutoFit/>
            </a:bodyPr>
            <a:lstStyle/>
            <a:p>
              <a:pPr algn="ctr"/>
              <a:r>
                <a:rPr lang="en-US" sz="3200" i="0" u="none" strike="noStrike" dirty="0">
                  <a:solidFill>
                    <a:srgbClr val="000000"/>
                  </a:solidFill>
                  <a:effectLst/>
                  <a:latin typeface="Virtual" panose="00000500000000000000" pitchFamily="50" charset="0"/>
                </a:rPr>
                <a:t>7. You'll gain a sense of freedom</a:t>
              </a:r>
              <a:endParaRPr lang="en-PH" sz="3200" dirty="0">
                <a:latin typeface="Virtual" panose="00000500000000000000" pitchFamily="50" charset="0"/>
                <a:ea typeface="Source Serif Pro" panose="02040603050405020204" pitchFamily="18" charset="0"/>
              </a:endParaRPr>
            </a:p>
          </p:txBody>
        </p:sp>
      </p:grpSp>
      <p:grpSp>
        <p:nvGrpSpPr>
          <p:cNvPr id="13" name="Group 12">
            <a:extLst>
              <a:ext uri="{FF2B5EF4-FFF2-40B4-BE49-F238E27FC236}">
                <a16:creationId xmlns:a16="http://schemas.microsoft.com/office/drawing/2014/main" id="{6ACA57E2-9A69-4AAF-9DA7-914CE2CA9711}"/>
              </a:ext>
            </a:extLst>
          </p:cNvPr>
          <p:cNvGrpSpPr/>
          <p:nvPr/>
        </p:nvGrpSpPr>
        <p:grpSpPr>
          <a:xfrm>
            <a:off x="278629" y="5166511"/>
            <a:ext cx="3164701" cy="1483532"/>
            <a:chOff x="315700" y="5154154"/>
            <a:chExt cx="3164701" cy="1483532"/>
          </a:xfrm>
        </p:grpSpPr>
        <p:sp>
          <p:nvSpPr>
            <p:cNvPr id="71" name="TextBox 70">
              <a:extLst>
                <a:ext uri="{FF2B5EF4-FFF2-40B4-BE49-F238E27FC236}">
                  <a16:creationId xmlns:a16="http://schemas.microsoft.com/office/drawing/2014/main" id="{25D97E66-D8D1-438D-9FA9-E5F55E9300D2}"/>
                </a:ext>
              </a:extLst>
            </p:cNvPr>
            <p:cNvSpPr txBox="1"/>
            <p:nvPr/>
          </p:nvSpPr>
          <p:spPr>
            <a:xfrm>
              <a:off x="333631" y="5622023"/>
              <a:ext cx="3116615" cy="1015663"/>
            </a:xfrm>
            <a:prstGeom prst="rect">
              <a:avLst/>
            </a:prstGeom>
            <a:noFill/>
          </p:spPr>
          <p:txBody>
            <a:bodyPr wrap="square">
              <a:spAutoFit/>
            </a:bodyPr>
            <a:lstStyle/>
            <a:p>
              <a:pPr algn="just"/>
              <a:r>
                <a:rPr lang="en-US" sz="1200" b="1" i="0" u="none" strike="noStrike" dirty="0">
                  <a:solidFill>
                    <a:srgbClr val="FFFFFF"/>
                  </a:solidFill>
                  <a:effectLst/>
                  <a:latin typeface="Source Serif Pro" panose="02040603050405020204" pitchFamily="18" charset="0"/>
                  <a:ea typeface="Source Serif Pro" panose="02040603050405020204" pitchFamily="18" charset="0"/>
                </a:rPr>
                <a:t>Finally, being able to let go of something that you have held onto for years can feel like a huge weight has been lifted. You’ll enjoy life more and appreciate what you have.</a:t>
              </a:r>
              <a:endParaRPr lang="en-PH" sz="1200" b="1" dirty="0">
                <a:solidFill>
                  <a:schemeClr val="bg1"/>
                </a:solidFill>
                <a:latin typeface="Source Serif Pro" panose="02040603050405020204" pitchFamily="18" charset="0"/>
                <a:ea typeface="Source Serif Pro" panose="02040603050405020204" pitchFamily="18" charset="0"/>
              </a:endParaRPr>
            </a:p>
          </p:txBody>
        </p:sp>
        <p:sp>
          <p:nvSpPr>
            <p:cNvPr id="72" name="TextBox 71">
              <a:extLst>
                <a:ext uri="{FF2B5EF4-FFF2-40B4-BE49-F238E27FC236}">
                  <a16:creationId xmlns:a16="http://schemas.microsoft.com/office/drawing/2014/main" id="{DCC2FACB-C66A-4AE2-9599-B639B473D9C6}"/>
                </a:ext>
              </a:extLst>
            </p:cNvPr>
            <p:cNvSpPr txBox="1"/>
            <p:nvPr/>
          </p:nvSpPr>
          <p:spPr>
            <a:xfrm>
              <a:off x="315700" y="5154154"/>
              <a:ext cx="3164701" cy="584775"/>
            </a:xfrm>
            <a:prstGeom prst="rect">
              <a:avLst/>
            </a:prstGeom>
            <a:noFill/>
          </p:spPr>
          <p:txBody>
            <a:bodyPr wrap="square">
              <a:spAutoFit/>
            </a:bodyPr>
            <a:lstStyle/>
            <a:p>
              <a:pPr algn="ctr"/>
              <a:r>
                <a:rPr lang="en-US" sz="3200" i="0" u="none" strike="noStrike" dirty="0">
                  <a:solidFill>
                    <a:srgbClr val="000000"/>
                  </a:solidFill>
                  <a:effectLst/>
                  <a:latin typeface="Virtual" panose="00000500000000000000" pitchFamily="50" charset="0"/>
                </a:rPr>
                <a:t>3. Feel like a weight has been lifter</a:t>
              </a:r>
              <a:endParaRPr lang="en-PH" sz="3200" dirty="0">
                <a:latin typeface="Virtual" panose="00000500000000000000" pitchFamily="50" charset="0"/>
                <a:ea typeface="Source Serif Pro" panose="02040603050405020204" pitchFamily="18" charset="0"/>
              </a:endParaRPr>
            </a:p>
          </p:txBody>
        </p:sp>
      </p:grpSp>
      <p:grpSp>
        <p:nvGrpSpPr>
          <p:cNvPr id="16" name="Group 15">
            <a:extLst>
              <a:ext uri="{FF2B5EF4-FFF2-40B4-BE49-F238E27FC236}">
                <a16:creationId xmlns:a16="http://schemas.microsoft.com/office/drawing/2014/main" id="{24DAC2E1-7C86-447A-814B-BCF7584A8BAA}"/>
              </a:ext>
            </a:extLst>
          </p:cNvPr>
          <p:cNvGrpSpPr/>
          <p:nvPr/>
        </p:nvGrpSpPr>
        <p:grpSpPr>
          <a:xfrm>
            <a:off x="3462472" y="5179574"/>
            <a:ext cx="3210173" cy="1114200"/>
            <a:chOff x="3462472" y="5679293"/>
            <a:chExt cx="3210173" cy="1114200"/>
          </a:xfrm>
        </p:grpSpPr>
        <p:sp>
          <p:nvSpPr>
            <p:cNvPr id="73" name="TextBox 72">
              <a:extLst>
                <a:ext uri="{FF2B5EF4-FFF2-40B4-BE49-F238E27FC236}">
                  <a16:creationId xmlns:a16="http://schemas.microsoft.com/office/drawing/2014/main" id="{FDF4B287-7419-4BE6-8FE3-98FDD724FF37}"/>
                </a:ext>
              </a:extLst>
            </p:cNvPr>
            <p:cNvSpPr txBox="1"/>
            <p:nvPr/>
          </p:nvSpPr>
          <p:spPr>
            <a:xfrm>
              <a:off x="3462473" y="6147162"/>
              <a:ext cx="3061896" cy="646331"/>
            </a:xfrm>
            <a:prstGeom prst="rect">
              <a:avLst/>
            </a:prstGeom>
            <a:noFill/>
          </p:spPr>
          <p:txBody>
            <a:bodyPr wrap="square">
              <a:spAutoFit/>
            </a:bodyPr>
            <a:lstStyle/>
            <a:p>
              <a:pPr algn="just"/>
              <a:r>
                <a:rPr lang="en-US" sz="1200" b="1" i="0" u="none" strike="noStrike" dirty="0">
                  <a:solidFill>
                    <a:srgbClr val="FFFFFF"/>
                  </a:solidFill>
                  <a:effectLst/>
                  <a:latin typeface="Source Serif Pro" panose="02040603050405020204" pitchFamily="18" charset="0"/>
                  <a:ea typeface="Source Serif Pro" panose="02040603050405020204" pitchFamily="18" charset="0"/>
                </a:rPr>
                <a:t>When you let go and become more aware of the now, you’ll start to appreciate life a lot more.</a:t>
              </a:r>
              <a:endParaRPr lang="en-PH" sz="1200" b="1" dirty="0">
                <a:solidFill>
                  <a:schemeClr val="bg1"/>
                </a:solidFill>
                <a:latin typeface="Source Serif Pro" panose="02040603050405020204" pitchFamily="18" charset="0"/>
                <a:ea typeface="Source Serif Pro" panose="02040603050405020204" pitchFamily="18" charset="0"/>
              </a:endParaRPr>
            </a:p>
          </p:txBody>
        </p:sp>
        <p:sp>
          <p:nvSpPr>
            <p:cNvPr id="74" name="TextBox 73">
              <a:extLst>
                <a:ext uri="{FF2B5EF4-FFF2-40B4-BE49-F238E27FC236}">
                  <a16:creationId xmlns:a16="http://schemas.microsoft.com/office/drawing/2014/main" id="{64018410-8673-453A-A293-3EF681F2CBEE}"/>
                </a:ext>
              </a:extLst>
            </p:cNvPr>
            <p:cNvSpPr txBox="1"/>
            <p:nvPr/>
          </p:nvSpPr>
          <p:spPr>
            <a:xfrm>
              <a:off x="3462472" y="5679293"/>
              <a:ext cx="3210173" cy="584775"/>
            </a:xfrm>
            <a:prstGeom prst="rect">
              <a:avLst/>
            </a:prstGeom>
            <a:noFill/>
          </p:spPr>
          <p:txBody>
            <a:bodyPr wrap="square">
              <a:spAutoFit/>
            </a:bodyPr>
            <a:lstStyle/>
            <a:p>
              <a:pPr algn="ctr"/>
              <a:r>
                <a:rPr lang="en-US" sz="3200" i="0" u="none" strike="noStrike" dirty="0">
                  <a:solidFill>
                    <a:srgbClr val="000000"/>
                  </a:solidFill>
                  <a:effectLst/>
                  <a:latin typeface="Virtual" panose="00000500000000000000" pitchFamily="50" charset="0"/>
                </a:rPr>
                <a:t>8. You will appreciate life</a:t>
              </a:r>
              <a:endParaRPr lang="en-PH" sz="3200" dirty="0">
                <a:latin typeface="Virtual" panose="00000500000000000000" pitchFamily="50" charset="0"/>
                <a:ea typeface="Source Serif Pro" panose="02040603050405020204" pitchFamily="18" charset="0"/>
              </a:endParaRPr>
            </a:p>
          </p:txBody>
        </p:sp>
      </p:grpSp>
      <p:grpSp>
        <p:nvGrpSpPr>
          <p:cNvPr id="87" name="Group 86">
            <a:extLst>
              <a:ext uri="{FF2B5EF4-FFF2-40B4-BE49-F238E27FC236}">
                <a16:creationId xmlns:a16="http://schemas.microsoft.com/office/drawing/2014/main" id="{C6586B8A-6FE7-4F6E-B37F-336128022ED5}"/>
              </a:ext>
            </a:extLst>
          </p:cNvPr>
          <p:cNvGrpSpPr/>
          <p:nvPr/>
        </p:nvGrpSpPr>
        <p:grpSpPr>
          <a:xfrm>
            <a:off x="148280" y="6402411"/>
            <a:ext cx="3264895" cy="1237081"/>
            <a:chOff x="240073" y="6501267"/>
            <a:chExt cx="3210173" cy="1237081"/>
          </a:xfrm>
        </p:grpSpPr>
        <p:sp>
          <p:nvSpPr>
            <p:cNvPr id="75" name="TextBox 74">
              <a:extLst>
                <a:ext uri="{FF2B5EF4-FFF2-40B4-BE49-F238E27FC236}">
                  <a16:creationId xmlns:a16="http://schemas.microsoft.com/office/drawing/2014/main" id="{A89BB601-1D3B-44ED-AFB7-0425EB93B43D}"/>
                </a:ext>
              </a:extLst>
            </p:cNvPr>
            <p:cNvSpPr txBox="1"/>
            <p:nvPr/>
          </p:nvSpPr>
          <p:spPr>
            <a:xfrm>
              <a:off x="368238" y="6907351"/>
              <a:ext cx="3082008" cy="830997"/>
            </a:xfrm>
            <a:prstGeom prst="rect">
              <a:avLst/>
            </a:prstGeom>
            <a:noFill/>
          </p:spPr>
          <p:txBody>
            <a:bodyPr wrap="square">
              <a:spAutoFit/>
            </a:bodyPr>
            <a:lstStyle/>
            <a:p>
              <a:pPr algn="just"/>
              <a:r>
                <a:rPr lang="en-US" sz="1200" b="1" i="0" u="none" strike="noStrike" dirty="0">
                  <a:solidFill>
                    <a:srgbClr val="FFFFFF"/>
                  </a:solidFill>
                  <a:effectLst/>
                  <a:latin typeface="Source Serif Pro" panose="02040603050405020204" pitchFamily="18" charset="0"/>
                  <a:ea typeface="Source Serif Pro" panose="02040603050405020204" pitchFamily="18" charset="0"/>
                </a:rPr>
                <a:t>Clinging onto the past and worrying about the future isn’t going to bring you peace. By letting it go, you’ll get to live a more peaceful life.</a:t>
              </a:r>
              <a:endParaRPr lang="en-PH" sz="1200" b="1" dirty="0">
                <a:solidFill>
                  <a:schemeClr val="bg1"/>
                </a:solidFill>
                <a:latin typeface="Source Serif Pro" panose="02040603050405020204" pitchFamily="18" charset="0"/>
                <a:ea typeface="Source Serif Pro" panose="02040603050405020204" pitchFamily="18" charset="0"/>
              </a:endParaRPr>
            </a:p>
          </p:txBody>
        </p:sp>
        <p:sp>
          <p:nvSpPr>
            <p:cNvPr id="76" name="TextBox 75">
              <a:extLst>
                <a:ext uri="{FF2B5EF4-FFF2-40B4-BE49-F238E27FC236}">
                  <a16:creationId xmlns:a16="http://schemas.microsoft.com/office/drawing/2014/main" id="{D10FDA17-70D7-4492-8CA6-18CB0982E1BE}"/>
                </a:ext>
              </a:extLst>
            </p:cNvPr>
            <p:cNvSpPr txBox="1"/>
            <p:nvPr/>
          </p:nvSpPr>
          <p:spPr>
            <a:xfrm>
              <a:off x="240073" y="6501267"/>
              <a:ext cx="3155455" cy="584775"/>
            </a:xfrm>
            <a:prstGeom prst="rect">
              <a:avLst/>
            </a:prstGeom>
            <a:noFill/>
          </p:spPr>
          <p:txBody>
            <a:bodyPr wrap="square">
              <a:spAutoFit/>
            </a:bodyPr>
            <a:lstStyle/>
            <a:p>
              <a:pPr algn="ctr"/>
              <a:r>
                <a:rPr lang="en-US" sz="3200" i="0" u="none" strike="noStrike" dirty="0">
                  <a:solidFill>
                    <a:srgbClr val="000000"/>
                  </a:solidFill>
                  <a:effectLst/>
                  <a:latin typeface="Virtual" panose="00000500000000000000" pitchFamily="50" charset="0"/>
                </a:rPr>
                <a:t>4. Live a more peaceful life</a:t>
              </a:r>
              <a:endParaRPr lang="en-PH" sz="3200" dirty="0">
                <a:latin typeface="Virtual" panose="00000500000000000000" pitchFamily="50" charset="0"/>
                <a:ea typeface="Source Serif Pro" panose="02040603050405020204" pitchFamily="18" charset="0"/>
              </a:endParaRPr>
            </a:p>
          </p:txBody>
        </p:sp>
      </p:grpSp>
      <p:grpSp>
        <p:nvGrpSpPr>
          <p:cNvPr id="88" name="Group 87">
            <a:extLst>
              <a:ext uri="{FF2B5EF4-FFF2-40B4-BE49-F238E27FC236}">
                <a16:creationId xmlns:a16="http://schemas.microsoft.com/office/drawing/2014/main" id="{65F3D649-6CAA-4CF7-AA4B-B6DF8E19648D}"/>
              </a:ext>
            </a:extLst>
          </p:cNvPr>
          <p:cNvGrpSpPr/>
          <p:nvPr/>
        </p:nvGrpSpPr>
        <p:grpSpPr>
          <a:xfrm>
            <a:off x="3462472" y="6346779"/>
            <a:ext cx="3210173" cy="1298866"/>
            <a:chOff x="3462472" y="6445635"/>
            <a:chExt cx="3210173" cy="1298866"/>
          </a:xfrm>
        </p:grpSpPr>
        <p:sp>
          <p:nvSpPr>
            <p:cNvPr id="77" name="TextBox 76">
              <a:extLst>
                <a:ext uri="{FF2B5EF4-FFF2-40B4-BE49-F238E27FC236}">
                  <a16:creationId xmlns:a16="http://schemas.microsoft.com/office/drawing/2014/main" id="{581D7A9E-35EA-4050-A25F-6402B176FCBA}"/>
                </a:ext>
              </a:extLst>
            </p:cNvPr>
            <p:cNvSpPr txBox="1"/>
            <p:nvPr/>
          </p:nvSpPr>
          <p:spPr>
            <a:xfrm>
              <a:off x="3462472" y="6913504"/>
              <a:ext cx="3061897" cy="830997"/>
            </a:xfrm>
            <a:prstGeom prst="rect">
              <a:avLst/>
            </a:prstGeom>
            <a:noFill/>
          </p:spPr>
          <p:txBody>
            <a:bodyPr wrap="square">
              <a:spAutoFit/>
            </a:bodyPr>
            <a:lstStyle/>
            <a:p>
              <a:pPr algn="just"/>
              <a:r>
                <a:rPr lang="en-US" sz="1200" b="1" i="0" u="none" strike="noStrike" dirty="0">
                  <a:solidFill>
                    <a:srgbClr val="FFFFFF"/>
                  </a:solidFill>
                  <a:effectLst/>
                  <a:latin typeface="Source Serif Pro" panose="02040603050405020204" pitchFamily="18" charset="0"/>
                  <a:ea typeface="Source Serif Pro" panose="02040603050405020204" pitchFamily="18" charset="0"/>
                </a:rPr>
                <a:t>The main benefit of letting go of the past and worry over the future, is that you’ll enjoy each moment. This will make you happier overall. </a:t>
              </a:r>
              <a:endParaRPr lang="en-PH" sz="1200" b="1" dirty="0">
                <a:solidFill>
                  <a:schemeClr val="bg1"/>
                </a:solidFill>
                <a:latin typeface="Source Serif Pro" panose="02040603050405020204" pitchFamily="18" charset="0"/>
                <a:ea typeface="Source Serif Pro" panose="02040603050405020204" pitchFamily="18" charset="0"/>
              </a:endParaRPr>
            </a:p>
          </p:txBody>
        </p:sp>
        <p:sp>
          <p:nvSpPr>
            <p:cNvPr id="78" name="TextBox 77">
              <a:extLst>
                <a:ext uri="{FF2B5EF4-FFF2-40B4-BE49-F238E27FC236}">
                  <a16:creationId xmlns:a16="http://schemas.microsoft.com/office/drawing/2014/main" id="{4E484443-A954-4EE4-9DC8-FA4913E0FBD7}"/>
                </a:ext>
              </a:extLst>
            </p:cNvPr>
            <p:cNvSpPr txBox="1"/>
            <p:nvPr/>
          </p:nvSpPr>
          <p:spPr>
            <a:xfrm>
              <a:off x="3462472" y="6445635"/>
              <a:ext cx="3210173" cy="584775"/>
            </a:xfrm>
            <a:prstGeom prst="rect">
              <a:avLst/>
            </a:prstGeom>
            <a:noFill/>
          </p:spPr>
          <p:txBody>
            <a:bodyPr wrap="square">
              <a:spAutoFit/>
            </a:bodyPr>
            <a:lstStyle/>
            <a:p>
              <a:pPr algn="ctr"/>
              <a:r>
                <a:rPr lang="en-US" sz="3200" i="0" u="none" strike="noStrike" dirty="0">
                  <a:solidFill>
                    <a:srgbClr val="000000"/>
                  </a:solidFill>
                  <a:effectLst/>
                  <a:latin typeface="Virtual" panose="00000500000000000000" pitchFamily="50" charset="0"/>
                </a:rPr>
                <a:t>9. You'll enjoy each moment</a:t>
              </a:r>
              <a:endParaRPr lang="en-PH" sz="3200" dirty="0">
                <a:latin typeface="Virtual" panose="00000500000000000000" pitchFamily="50" charset="0"/>
                <a:ea typeface="Source Serif Pro" panose="02040603050405020204" pitchFamily="18" charset="0"/>
              </a:endParaRPr>
            </a:p>
          </p:txBody>
        </p:sp>
      </p:grpSp>
      <p:grpSp>
        <p:nvGrpSpPr>
          <p:cNvPr id="89" name="Group 88">
            <a:extLst>
              <a:ext uri="{FF2B5EF4-FFF2-40B4-BE49-F238E27FC236}">
                <a16:creationId xmlns:a16="http://schemas.microsoft.com/office/drawing/2014/main" id="{3F9AD1F5-B191-493E-93ED-49346BA7881F}"/>
              </a:ext>
            </a:extLst>
          </p:cNvPr>
          <p:cNvGrpSpPr/>
          <p:nvPr/>
        </p:nvGrpSpPr>
        <p:grpSpPr>
          <a:xfrm>
            <a:off x="278630" y="7514998"/>
            <a:ext cx="3152475" cy="1298866"/>
            <a:chOff x="258003" y="7613854"/>
            <a:chExt cx="3210173" cy="1298866"/>
          </a:xfrm>
        </p:grpSpPr>
        <p:sp>
          <p:nvSpPr>
            <p:cNvPr id="83" name="TextBox 82">
              <a:extLst>
                <a:ext uri="{FF2B5EF4-FFF2-40B4-BE49-F238E27FC236}">
                  <a16:creationId xmlns:a16="http://schemas.microsoft.com/office/drawing/2014/main" id="{D452B903-9E86-4534-9A36-A9F0BEB3166D}"/>
                </a:ext>
              </a:extLst>
            </p:cNvPr>
            <p:cNvSpPr txBox="1"/>
            <p:nvPr/>
          </p:nvSpPr>
          <p:spPr>
            <a:xfrm>
              <a:off x="258003" y="8081723"/>
              <a:ext cx="3210173" cy="830997"/>
            </a:xfrm>
            <a:prstGeom prst="rect">
              <a:avLst/>
            </a:prstGeom>
            <a:noFill/>
          </p:spPr>
          <p:txBody>
            <a:bodyPr wrap="square">
              <a:spAutoFit/>
            </a:bodyPr>
            <a:lstStyle/>
            <a:p>
              <a:pPr algn="just"/>
              <a:r>
                <a:rPr lang="en-US" sz="1200" b="1" i="0" u="none" strike="noStrike" dirty="0">
                  <a:solidFill>
                    <a:srgbClr val="FFFFFF"/>
                  </a:solidFill>
                  <a:effectLst/>
                  <a:latin typeface="Source Serif Pro" panose="02040603050405020204" pitchFamily="18" charset="0"/>
                  <a:ea typeface="Source Serif Pro" panose="02040603050405020204" pitchFamily="18" charset="0"/>
                </a:rPr>
                <a:t>Becoming more mindful and overcoming past events can really boost your confidence. You’ll then find it easier to tackle future problems that come along. </a:t>
              </a:r>
              <a:endParaRPr lang="en-PH" sz="1200" b="1" dirty="0">
                <a:solidFill>
                  <a:schemeClr val="bg1"/>
                </a:solidFill>
                <a:latin typeface="Source Serif Pro" panose="02040603050405020204" pitchFamily="18" charset="0"/>
                <a:ea typeface="Source Serif Pro" panose="02040603050405020204" pitchFamily="18" charset="0"/>
              </a:endParaRPr>
            </a:p>
          </p:txBody>
        </p:sp>
        <p:sp>
          <p:nvSpPr>
            <p:cNvPr id="84" name="TextBox 83">
              <a:extLst>
                <a:ext uri="{FF2B5EF4-FFF2-40B4-BE49-F238E27FC236}">
                  <a16:creationId xmlns:a16="http://schemas.microsoft.com/office/drawing/2014/main" id="{F49BE9C4-EB86-4364-A88C-AF7DF6ACCB8C}"/>
                </a:ext>
              </a:extLst>
            </p:cNvPr>
            <p:cNvSpPr txBox="1"/>
            <p:nvPr/>
          </p:nvSpPr>
          <p:spPr>
            <a:xfrm>
              <a:off x="258003" y="7613854"/>
              <a:ext cx="3155455" cy="584775"/>
            </a:xfrm>
            <a:prstGeom prst="rect">
              <a:avLst/>
            </a:prstGeom>
            <a:noFill/>
          </p:spPr>
          <p:txBody>
            <a:bodyPr wrap="square">
              <a:spAutoFit/>
            </a:bodyPr>
            <a:lstStyle/>
            <a:p>
              <a:pPr algn="ctr"/>
              <a:r>
                <a:rPr lang="en-US" sz="3200" i="0" u="none" strike="noStrike" dirty="0">
                  <a:solidFill>
                    <a:srgbClr val="000000"/>
                  </a:solidFill>
                  <a:effectLst/>
                  <a:latin typeface="Virtual" panose="00000500000000000000" pitchFamily="50" charset="0"/>
                </a:rPr>
                <a:t>5. A boost in self-confidence</a:t>
              </a:r>
              <a:endParaRPr lang="en-PH" sz="3200" dirty="0">
                <a:latin typeface="Virtual" panose="00000500000000000000" pitchFamily="50" charset="0"/>
                <a:ea typeface="Source Serif Pro" panose="02040603050405020204" pitchFamily="18" charset="0"/>
              </a:endParaRPr>
            </a:p>
          </p:txBody>
        </p:sp>
      </p:grpSp>
      <p:grpSp>
        <p:nvGrpSpPr>
          <p:cNvPr id="90" name="Group 89">
            <a:extLst>
              <a:ext uri="{FF2B5EF4-FFF2-40B4-BE49-F238E27FC236}">
                <a16:creationId xmlns:a16="http://schemas.microsoft.com/office/drawing/2014/main" id="{40284262-758A-4E86-840C-805AEED88EC4}"/>
              </a:ext>
            </a:extLst>
          </p:cNvPr>
          <p:cNvGrpSpPr/>
          <p:nvPr/>
        </p:nvGrpSpPr>
        <p:grpSpPr>
          <a:xfrm>
            <a:off x="3480402" y="7521151"/>
            <a:ext cx="3210173" cy="1298866"/>
            <a:chOff x="3480402" y="7620007"/>
            <a:chExt cx="3210173" cy="1298866"/>
          </a:xfrm>
        </p:grpSpPr>
        <p:sp>
          <p:nvSpPr>
            <p:cNvPr id="85" name="TextBox 84">
              <a:extLst>
                <a:ext uri="{FF2B5EF4-FFF2-40B4-BE49-F238E27FC236}">
                  <a16:creationId xmlns:a16="http://schemas.microsoft.com/office/drawing/2014/main" id="{9913EB35-8FB6-46BA-BED9-8C4DF8B2DC35}"/>
                </a:ext>
              </a:extLst>
            </p:cNvPr>
            <p:cNvSpPr txBox="1"/>
            <p:nvPr/>
          </p:nvSpPr>
          <p:spPr>
            <a:xfrm>
              <a:off x="3480402" y="8087876"/>
              <a:ext cx="3061897" cy="830997"/>
            </a:xfrm>
            <a:prstGeom prst="rect">
              <a:avLst/>
            </a:prstGeom>
            <a:noFill/>
          </p:spPr>
          <p:txBody>
            <a:bodyPr wrap="square">
              <a:spAutoFit/>
            </a:bodyPr>
            <a:lstStyle/>
            <a:p>
              <a:pPr algn="just"/>
              <a:r>
                <a:rPr lang="en-US" sz="1200" b="1" i="0" u="none" strike="noStrike" dirty="0">
                  <a:solidFill>
                    <a:srgbClr val="FFFFFF"/>
                  </a:solidFill>
                  <a:effectLst/>
                  <a:latin typeface="Source Serif Pro" panose="02040603050405020204" pitchFamily="18" charset="0"/>
                  <a:ea typeface="Source Serif Pro" panose="02040603050405020204" pitchFamily="18" charset="0"/>
                </a:rPr>
                <a:t>The final reason to let it go and be aware of now, is that your stress levels will reduce. You can’t enjoy your life if you are continuously stressed out.</a:t>
              </a:r>
              <a:endParaRPr lang="en-PH" sz="1200" b="1" dirty="0">
                <a:solidFill>
                  <a:schemeClr val="bg1"/>
                </a:solidFill>
                <a:latin typeface="Source Serif Pro" panose="02040603050405020204" pitchFamily="18" charset="0"/>
                <a:ea typeface="Source Serif Pro" panose="02040603050405020204" pitchFamily="18" charset="0"/>
              </a:endParaRPr>
            </a:p>
          </p:txBody>
        </p:sp>
        <p:sp>
          <p:nvSpPr>
            <p:cNvPr id="86" name="TextBox 85">
              <a:extLst>
                <a:ext uri="{FF2B5EF4-FFF2-40B4-BE49-F238E27FC236}">
                  <a16:creationId xmlns:a16="http://schemas.microsoft.com/office/drawing/2014/main" id="{F09E2D8E-4B65-4BD3-AEED-29C1291A0361}"/>
                </a:ext>
              </a:extLst>
            </p:cNvPr>
            <p:cNvSpPr txBox="1"/>
            <p:nvPr/>
          </p:nvSpPr>
          <p:spPr>
            <a:xfrm>
              <a:off x="3480402" y="7620007"/>
              <a:ext cx="3210173" cy="584775"/>
            </a:xfrm>
            <a:prstGeom prst="rect">
              <a:avLst/>
            </a:prstGeom>
            <a:noFill/>
          </p:spPr>
          <p:txBody>
            <a:bodyPr wrap="square">
              <a:spAutoFit/>
            </a:bodyPr>
            <a:lstStyle/>
            <a:p>
              <a:pPr algn="ctr"/>
              <a:r>
                <a:rPr lang="en-US" sz="3200" i="0" u="none" strike="noStrike" dirty="0">
                  <a:solidFill>
                    <a:srgbClr val="000000"/>
                  </a:solidFill>
                  <a:effectLst/>
                  <a:latin typeface="Virtual" panose="00000500000000000000" pitchFamily="50" charset="0"/>
                </a:rPr>
                <a:t>10. Your stress levels will reduce</a:t>
              </a:r>
              <a:endParaRPr lang="en-PH" sz="3200" dirty="0">
                <a:latin typeface="Virtual" panose="00000500000000000000" pitchFamily="50" charset="0"/>
                <a:ea typeface="Source Serif Pro" panose="02040603050405020204" pitchFamily="18" charset="0"/>
              </a:endParaRPr>
            </a:p>
          </p:txBody>
        </p:sp>
      </p:grpSp>
    </p:spTree>
    <p:extLst>
      <p:ext uri="{BB962C8B-B14F-4D97-AF65-F5344CB8AC3E}">
        <p14:creationId xmlns:p14="http://schemas.microsoft.com/office/powerpoint/2010/main" val="2735486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0F19C">
            <a:alpha val="92941"/>
          </a:srgb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D2E53D7-C86C-44DA-A2F0-ADED2DF52D52}"/>
              </a:ext>
            </a:extLst>
          </p:cNvPr>
          <p:cNvSpPr/>
          <p:nvPr/>
        </p:nvSpPr>
        <p:spPr>
          <a:xfrm>
            <a:off x="0" y="0"/>
            <a:ext cx="6858000" cy="248698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6" name="Rectangle 5">
            <a:extLst>
              <a:ext uri="{FF2B5EF4-FFF2-40B4-BE49-F238E27FC236}">
                <a16:creationId xmlns:a16="http://schemas.microsoft.com/office/drawing/2014/main" id="{A20AA811-349E-4879-8A90-A3F7710D6A40}"/>
              </a:ext>
            </a:extLst>
          </p:cNvPr>
          <p:cNvSpPr/>
          <p:nvPr/>
        </p:nvSpPr>
        <p:spPr>
          <a:xfrm>
            <a:off x="326572" y="-796834"/>
            <a:ext cx="2573310" cy="2398116"/>
          </a:xfrm>
          <a:prstGeom prst="rect">
            <a:avLst/>
          </a:prstGeom>
          <a:noFill/>
        </p:spPr>
        <p:txBody>
          <a:bodyPr wrap="square" lIns="91440" tIns="45720" rIns="91440" bIns="45720">
            <a:spAutoFit/>
          </a:bodyPr>
          <a:lstStyle/>
          <a:p>
            <a:pPr algn="ctr"/>
            <a:r>
              <a:rPr lang="en-US" sz="14400" b="1" dirty="0">
                <a:ln w="13462">
                  <a:noFill/>
                  <a:prstDash val="solid"/>
                </a:ln>
                <a:solidFill>
                  <a:srgbClr val="2A5E2D"/>
                </a:solidFill>
                <a:latin typeface="Virtual" panose="00000500000000000000" pitchFamily="50" charset="0"/>
                <a:ea typeface="Source Serif Pro" panose="02040603050405020204" pitchFamily="18" charset="0"/>
              </a:rPr>
              <a:t>20</a:t>
            </a:r>
          </a:p>
        </p:txBody>
      </p:sp>
      <p:sp>
        <p:nvSpPr>
          <p:cNvPr id="50" name="Rectangle 49">
            <a:extLst>
              <a:ext uri="{FF2B5EF4-FFF2-40B4-BE49-F238E27FC236}">
                <a16:creationId xmlns:a16="http://schemas.microsoft.com/office/drawing/2014/main" id="{02C6DC94-C5A8-46EF-839A-69156F44913C}"/>
              </a:ext>
            </a:extLst>
          </p:cNvPr>
          <p:cNvSpPr/>
          <p:nvPr/>
        </p:nvSpPr>
        <p:spPr>
          <a:xfrm>
            <a:off x="2049441" y="393379"/>
            <a:ext cx="4258424" cy="707886"/>
          </a:xfrm>
          <a:prstGeom prst="rect">
            <a:avLst/>
          </a:prstGeom>
          <a:noFill/>
        </p:spPr>
        <p:txBody>
          <a:bodyPr wrap="square" lIns="91440" tIns="45720" rIns="91440" bIns="45720">
            <a:spAutoFit/>
          </a:bodyPr>
          <a:lstStyle/>
          <a:p>
            <a:pPr algn="ctr"/>
            <a:r>
              <a:rPr lang="en-US" sz="4000" b="1" dirty="0">
                <a:ln w="13462">
                  <a:noFill/>
                  <a:prstDash val="solid"/>
                </a:ln>
                <a:solidFill>
                  <a:srgbClr val="2A5E2D"/>
                </a:solidFill>
                <a:effectLst>
                  <a:outerShdw blurRad="50800" dist="38100" dir="18900000" algn="bl" rotWithShape="0">
                    <a:prstClr val="black">
                      <a:alpha val="40000"/>
                    </a:prstClr>
                  </a:outerShdw>
                </a:effectLst>
                <a:latin typeface="Source Serif Pro" panose="02040603050405020204" pitchFamily="18" charset="0"/>
                <a:ea typeface="Source Serif Pro" panose="02040603050405020204" pitchFamily="18" charset="0"/>
              </a:rPr>
              <a:t>Ways To Practice</a:t>
            </a:r>
          </a:p>
        </p:txBody>
      </p:sp>
      <p:sp>
        <p:nvSpPr>
          <p:cNvPr id="53" name="Rectangle 52">
            <a:extLst>
              <a:ext uri="{FF2B5EF4-FFF2-40B4-BE49-F238E27FC236}">
                <a16:creationId xmlns:a16="http://schemas.microsoft.com/office/drawing/2014/main" id="{97B2C587-C63B-455D-954B-BD62B516E6A9}"/>
              </a:ext>
            </a:extLst>
          </p:cNvPr>
          <p:cNvSpPr/>
          <p:nvPr/>
        </p:nvSpPr>
        <p:spPr>
          <a:xfrm>
            <a:off x="2703" y="413608"/>
            <a:ext cx="6858000" cy="1569660"/>
          </a:xfrm>
          <a:prstGeom prst="rect">
            <a:avLst/>
          </a:prstGeom>
          <a:noFill/>
        </p:spPr>
        <p:txBody>
          <a:bodyPr wrap="square" lIns="91440" tIns="45720" rIns="91440" bIns="45720">
            <a:spAutoFit/>
          </a:bodyPr>
          <a:lstStyle/>
          <a:p>
            <a:pPr algn="ctr"/>
            <a:r>
              <a:rPr lang="en-US" sz="9600" u="sng" dirty="0">
                <a:ln w="13462">
                  <a:noFill/>
                  <a:prstDash val="solid"/>
                </a:ln>
                <a:solidFill>
                  <a:srgbClr val="82CF5F"/>
                </a:solidFill>
                <a:latin typeface="Virtual" panose="00000500000000000000" pitchFamily="50" charset="0"/>
                <a:ea typeface="Source Serif Pro" panose="02040603050405020204" pitchFamily="18" charset="0"/>
              </a:rPr>
              <a:t>Living in the Moment</a:t>
            </a:r>
          </a:p>
        </p:txBody>
      </p:sp>
      <p:sp>
        <p:nvSpPr>
          <p:cNvPr id="54" name="TextBox 53">
            <a:extLst>
              <a:ext uri="{FF2B5EF4-FFF2-40B4-BE49-F238E27FC236}">
                <a16:creationId xmlns:a16="http://schemas.microsoft.com/office/drawing/2014/main" id="{24AB2340-842E-4F3F-971D-FD9345A2C950}"/>
              </a:ext>
            </a:extLst>
          </p:cNvPr>
          <p:cNvSpPr txBox="1"/>
          <p:nvPr/>
        </p:nvSpPr>
        <p:spPr>
          <a:xfrm>
            <a:off x="970059" y="2025324"/>
            <a:ext cx="4898572" cy="461665"/>
          </a:xfrm>
          <a:prstGeom prst="rect">
            <a:avLst/>
          </a:prstGeom>
          <a:noFill/>
        </p:spPr>
        <p:txBody>
          <a:bodyPr wrap="square">
            <a:spAutoFit/>
          </a:bodyPr>
          <a:lstStyle/>
          <a:p>
            <a:pPr algn="ctr"/>
            <a:r>
              <a:rPr lang="en-US" sz="1200" i="0" u="none" strike="noStrike" dirty="0">
                <a:solidFill>
                  <a:srgbClr val="000000"/>
                </a:solidFill>
                <a:effectLst/>
                <a:latin typeface="Source Serif Pro" panose="02040603050405020204" pitchFamily="18" charset="0"/>
                <a:ea typeface="Source Serif Pro" panose="02040603050405020204" pitchFamily="18" charset="0"/>
              </a:rPr>
              <a:t>Need a little inspiration to start living in the moment? Here’s 20 ways you can practice enjoying and being in the present…</a:t>
            </a:r>
            <a:endParaRPr lang="en-PH" sz="1200" dirty="0">
              <a:latin typeface="Source Serif Pro" panose="02040603050405020204" pitchFamily="18" charset="0"/>
              <a:ea typeface="Source Serif Pro" panose="02040603050405020204" pitchFamily="18" charset="0"/>
            </a:endParaRPr>
          </a:p>
        </p:txBody>
      </p:sp>
      <p:pic>
        <p:nvPicPr>
          <p:cNvPr id="4" name="Picture 3" descr="A picture containing graffiti&#10;&#10;Description automatically generated">
            <a:extLst>
              <a:ext uri="{FF2B5EF4-FFF2-40B4-BE49-F238E27FC236}">
                <a16:creationId xmlns:a16="http://schemas.microsoft.com/office/drawing/2014/main" id="{B1CC1322-013B-4B4E-8ABD-C16565622AAC}"/>
              </a:ext>
            </a:extLst>
          </p:cNvPr>
          <p:cNvPicPr>
            <a:picLocks noChangeAspect="1"/>
          </p:cNvPicPr>
          <p:nvPr/>
        </p:nvPicPr>
        <p:blipFill rotWithShape="1">
          <a:blip r:embed="rId2">
            <a:extLst>
              <a:ext uri="{28A0092B-C50C-407E-A947-70E740481C1C}">
                <a14:useLocalDpi xmlns:a14="http://schemas.microsoft.com/office/drawing/2010/main" val="0"/>
              </a:ext>
            </a:extLst>
          </a:blip>
          <a:srcRect t="26457"/>
          <a:stretch/>
        </p:blipFill>
        <p:spPr>
          <a:xfrm>
            <a:off x="0" y="2486989"/>
            <a:ext cx="6858000" cy="6657011"/>
          </a:xfrm>
          <a:prstGeom prst="rect">
            <a:avLst/>
          </a:prstGeom>
        </p:spPr>
      </p:pic>
      <p:pic>
        <p:nvPicPr>
          <p:cNvPr id="42" name="Picture 41" descr="A picture containing graffiti&#10;&#10;Description automatically generated">
            <a:extLst>
              <a:ext uri="{FF2B5EF4-FFF2-40B4-BE49-F238E27FC236}">
                <a16:creationId xmlns:a16="http://schemas.microsoft.com/office/drawing/2014/main" id="{F3043E9A-92D4-4589-9D2C-2B4CB3508F50}"/>
              </a:ext>
            </a:extLst>
          </p:cNvPr>
          <p:cNvPicPr>
            <a:picLocks noChangeAspect="1"/>
          </p:cNvPicPr>
          <p:nvPr/>
        </p:nvPicPr>
        <p:blipFill rotWithShape="1">
          <a:blip r:embed="rId2">
            <a:extLst>
              <a:ext uri="{28A0092B-C50C-407E-A947-70E740481C1C}">
                <a14:useLocalDpi xmlns:a14="http://schemas.microsoft.com/office/drawing/2010/main" val="0"/>
              </a:ext>
            </a:extLst>
          </a:blip>
          <a:srcRect l="35948" t="-2995" r="15536" b="78906"/>
          <a:stretch/>
        </p:blipFill>
        <p:spPr>
          <a:xfrm rot="5400000">
            <a:off x="-1239017" y="212183"/>
            <a:ext cx="3327236" cy="2138564"/>
          </a:xfrm>
          <a:prstGeom prst="rect">
            <a:avLst/>
          </a:prstGeom>
        </p:spPr>
      </p:pic>
      <p:sp>
        <p:nvSpPr>
          <p:cNvPr id="44" name="Rectangle 43">
            <a:extLst>
              <a:ext uri="{FF2B5EF4-FFF2-40B4-BE49-F238E27FC236}">
                <a16:creationId xmlns:a16="http://schemas.microsoft.com/office/drawing/2014/main" id="{5A3033C9-1B6F-4F75-A5B9-2BF487994E40}"/>
              </a:ext>
            </a:extLst>
          </p:cNvPr>
          <p:cNvSpPr/>
          <p:nvPr/>
        </p:nvSpPr>
        <p:spPr>
          <a:xfrm>
            <a:off x="373388" y="2900597"/>
            <a:ext cx="6091915" cy="585002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pic>
        <p:nvPicPr>
          <p:cNvPr id="43" name="Picture 42" descr="A picture containing graffiti&#10;&#10;Description automatically generated">
            <a:extLst>
              <a:ext uri="{FF2B5EF4-FFF2-40B4-BE49-F238E27FC236}">
                <a16:creationId xmlns:a16="http://schemas.microsoft.com/office/drawing/2014/main" id="{716EAE09-3BFF-4B18-BFAB-7EC309AE2553}"/>
              </a:ext>
            </a:extLst>
          </p:cNvPr>
          <p:cNvPicPr>
            <a:picLocks noChangeAspect="1"/>
          </p:cNvPicPr>
          <p:nvPr/>
        </p:nvPicPr>
        <p:blipFill rotWithShape="1">
          <a:blip r:embed="rId2">
            <a:extLst>
              <a:ext uri="{28A0092B-C50C-407E-A947-70E740481C1C}">
                <a14:useLocalDpi xmlns:a14="http://schemas.microsoft.com/office/drawing/2010/main" val="0"/>
              </a:ext>
            </a:extLst>
          </a:blip>
          <a:srcRect l="35948" t="-2995" r="15536" b="78906"/>
          <a:stretch/>
        </p:blipFill>
        <p:spPr>
          <a:xfrm rot="16200000">
            <a:off x="4786599" y="447539"/>
            <a:ext cx="3327236" cy="2138564"/>
          </a:xfrm>
          <a:prstGeom prst="rect">
            <a:avLst/>
          </a:prstGeom>
        </p:spPr>
      </p:pic>
      <p:sp>
        <p:nvSpPr>
          <p:cNvPr id="47" name="TextBox 46">
            <a:extLst>
              <a:ext uri="{FF2B5EF4-FFF2-40B4-BE49-F238E27FC236}">
                <a16:creationId xmlns:a16="http://schemas.microsoft.com/office/drawing/2014/main" id="{0B12F3C0-222F-4B7A-8088-1B21F6FA025C}"/>
              </a:ext>
            </a:extLst>
          </p:cNvPr>
          <p:cNvSpPr txBox="1"/>
          <p:nvPr/>
        </p:nvSpPr>
        <p:spPr>
          <a:xfrm>
            <a:off x="561703" y="3048692"/>
            <a:ext cx="5746162" cy="5632311"/>
          </a:xfrm>
          <a:prstGeom prst="rect">
            <a:avLst/>
          </a:prstGeom>
          <a:noFill/>
        </p:spPr>
        <p:txBody>
          <a:bodyPr wrap="square">
            <a:spAutoFit/>
          </a:bodyPr>
          <a:lstStyle/>
          <a:p>
            <a:r>
              <a:rPr lang="en-US" sz="1200" b="1" i="0" u="none" strike="noStrike" dirty="0">
                <a:solidFill>
                  <a:srgbClr val="000000"/>
                </a:solidFill>
                <a:effectLst/>
                <a:latin typeface="Source Serif Pro" panose="02040603050405020204" pitchFamily="18" charset="0"/>
                <a:ea typeface="Source Serif Pro" panose="02040603050405020204" pitchFamily="18" charset="0"/>
              </a:rPr>
              <a:t>1. Planning is a key part of living in the moment. It calms the mind, enabling you to focus more on the here and now.</a:t>
            </a:r>
            <a:endParaRPr lang="en-US" sz="1200" dirty="0">
              <a:solidFill>
                <a:srgbClr val="000000"/>
              </a:solidFill>
              <a:effectLst/>
              <a:latin typeface="Source Serif Pro" panose="02040603050405020204" pitchFamily="18" charset="0"/>
              <a:ea typeface="Source Serif Pro" panose="02040603050405020204" pitchFamily="18" charset="0"/>
            </a:endParaRPr>
          </a:p>
          <a:p>
            <a:r>
              <a:rPr lang="en-US" sz="1200" b="1" i="0" u="none" strike="noStrike" dirty="0">
                <a:solidFill>
                  <a:srgbClr val="000000"/>
                </a:solidFill>
                <a:effectLst/>
                <a:latin typeface="Source Serif Pro" panose="02040603050405020204" pitchFamily="18" charset="0"/>
                <a:ea typeface="Source Serif Pro" panose="02040603050405020204" pitchFamily="18" charset="0"/>
              </a:rPr>
              <a:t>2. Take a look around you. What do you see? Focus on each object in detail.</a:t>
            </a:r>
            <a:endParaRPr lang="en-US" sz="1200" dirty="0">
              <a:solidFill>
                <a:srgbClr val="000000"/>
              </a:solidFill>
              <a:effectLst/>
              <a:latin typeface="Source Serif Pro" panose="02040603050405020204" pitchFamily="18" charset="0"/>
              <a:ea typeface="Source Serif Pro" panose="02040603050405020204" pitchFamily="18" charset="0"/>
            </a:endParaRPr>
          </a:p>
          <a:p>
            <a:r>
              <a:rPr lang="en-US" sz="1200" b="1" i="0" u="none" strike="noStrike" dirty="0">
                <a:solidFill>
                  <a:srgbClr val="000000"/>
                </a:solidFill>
                <a:effectLst/>
                <a:latin typeface="Source Serif Pro" panose="02040603050405020204" pitchFamily="18" charset="0"/>
                <a:ea typeface="Source Serif Pro" panose="02040603050405020204" pitchFamily="18" charset="0"/>
              </a:rPr>
              <a:t>3. Wake up a little earlier and meditate before starting your day.</a:t>
            </a:r>
            <a:endParaRPr lang="en-US" sz="1200" dirty="0">
              <a:solidFill>
                <a:srgbClr val="000000"/>
              </a:solidFill>
              <a:effectLst/>
              <a:latin typeface="Source Serif Pro" panose="02040603050405020204" pitchFamily="18" charset="0"/>
              <a:ea typeface="Source Serif Pro" panose="02040603050405020204" pitchFamily="18" charset="0"/>
            </a:endParaRPr>
          </a:p>
          <a:p>
            <a:r>
              <a:rPr lang="en-US" sz="1200" b="1" i="0" u="none" strike="noStrike" dirty="0">
                <a:solidFill>
                  <a:srgbClr val="000000"/>
                </a:solidFill>
                <a:effectLst/>
                <a:latin typeface="Source Serif Pro" panose="02040603050405020204" pitchFamily="18" charset="0"/>
                <a:ea typeface="Source Serif Pro" panose="02040603050405020204" pitchFamily="18" charset="0"/>
              </a:rPr>
              <a:t>4. Take part in short meditation sessions. You don’t need to do it for hours to enjoy its benefits.</a:t>
            </a:r>
            <a:endParaRPr lang="en-US" sz="1200" dirty="0">
              <a:solidFill>
                <a:srgbClr val="000000"/>
              </a:solidFill>
              <a:effectLst/>
              <a:latin typeface="Source Serif Pro" panose="02040603050405020204" pitchFamily="18" charset="0"/>
              <a:ea typeface="Source Serif Pro" panose="02040603050405020204" pitchFamily="18" charset="0"/>
            </a:endParaRPr>
          </a:p>
          <a:p>
            <a:r>
              <a:rPr lang="en-US" sz="1200" b="1" i="0" u="none" strike="noStrike" dirty="0">
                <a:solidFill>
                  <a:srgbClr val="000000"/>
                </a:solidFill>
                <a:effectLst/>
                <a:latin typeface="Source Serif Pro" panose="02040603050405020204" pitchFamily="18" charset="0"/>
                <a:ea typeface="Source Serif Pro" panose="02040603050405020204" pitchFamily="18" charset="0"/>
              </a:rPr>
              <a:t>5. Go on a mindful walk. Notice everything around you from the sights to the smells you experience.</a:t>
            </a:r>
            <a:endParaRPr lang="en-US" sz="1200" dirty="0">
              <a:solidFill>
                <a:srgbClr val="000000"/>
              </a:solidFill>
              <a:effectLst/>
              <a:latin typeface="Source Serif Pro" panose="02040603050405020204" pitchFamily="18" charset="0"/>
              <a:ea typeface="Source Serif Pro" panose="02040603050405020204" pitchFamily="18" charset="0"/>
            </a:endParaRPr>
          </a:p>
          <a:p>
            <a:r>
              <a:rPr lang="en-US" sz="1200" b="1" i="0" u="none" strike="noStrike" dirty="0">
                <a:solidFill>
                  <a:srgbClr val="000000"/>
                </a:solidFill>
                <a:effectLst/>
                <a:latin typeface="Source Serif Pro" panose="02040603050405020204" pitchFamily="18" charset="0"/>
                <a:ea typeface="Source Serif Pro" panose="02040603050405020204" pitchFamily="18" charset="0"/>
              </a:rPr>
              <a:t>6. Take five mindful breaths. Breathe in slowly through the nose, and out through the mouth. </a:t>
            </a:r>
            <a:endParaRPr lang="en-US" sz="1200" dirty="0">
              <a:solidFill>
                <a:srgbClr val="000000"/>
              </a:solidFill>
              <a:effectLst/>
              <a:latin typeface="Source Serif Pro" panose="02040603050405020204" pitchFamily="18" charset="0"/>
              <a:ea typeface="Source Serif Pro" panose="02040603050405020204" pitchFamily="18" charset="0"/>
            </a:endParaRPr>
          </a:p>
          <a:p>
            <a:r>
              <a:rPr lang="en-US" sz="1200" b="1" i="0" u="none" strike="noStrike" dirty="0">
                <a:solidFill>
                  <a:srgbClr val="000000"/>
                </a:solidFill>
                <a:effectLst/>
                <a:latin typeface="Source Serif Pro" panose="02040603050405020204" pitchFamily="18" charset="0"/>
                <a:ea typeface="Source Serif Pro" panose="02040603050405020204" pitchFamily="18" charset="0"/>
              </a:rPr>
              <a:t>7. When you cook your dinner, pay attention to each ingredient. Focus on the smells that develop as you cook the dish. </a:t>
            </a:r>
            <a:endParaRPr lang="en-US" sz="1200" dirty="0">
              <a:solidFill>
                <a:srgbClr val="000000"/>
              </a:solidFill>
              <a:effectLst/>
              <a:latin typeface="Source Serif Pro" panose="02040603050405020204" pitchFamily="18" charset="0"/>
              <a:ea typeface="Source Serif Pro" panose="02040603050405020204" pitchFamily="18" charset="0"/>
            </a:endParaRPr>
          </a:p>
          <a:p>
            <a:r>
              <a:rPr lang="en-US" sz="1200" b="1" i="0" u="none" strike="noStrike" dirty="0">
                <a:solidFill>
                  <a:srgbClr val="000000"/>
                </a:solidFill>
                <a:effectLst/>
                <a:latin typeface="Source Serif Pro" panose="02040603050405020204" pitchFamily="18" charset="0"/>
                <a:ea typeface="Source Serif Pro" panose="02040603050405020204" pitchFamily="18" charset="0"/>
              </a:rPr>
              <a:t>8. When carrying out your daily routine, pay attention to when your thoughts start to wander. Bring your attention back to the present.</a:t>
            </a:r>
            <a:endParaRPr lang="en-US" sz="1200" dirty="0">
              <a:solidFill>
                <a:srgbClr val="000000"/>
              </a:solidFill>
              <a:effectLst/>
              <a:latin typeface="Source Serif Pro" panose="02040603050405020204" pitchFamily="18" charset="0"/>
              <a:ea typeface="Source Serif Pro" panose="02040603050405020204" pitchFamily="18" charset="0"/>
            </a:endParaRPr>
          </a:p>
          <a:p>
            <a:r>
              <a:rPr lang="en-US" sz="1200" b="1" i="0" u="none" strike="noStrike" dirty="0">
                <a:solidFill>
                  <a:srgbClr val="000000"/>
                </a:solidFill>
                <a:effectLst/>
                <a:latin typeface="Source Serif Pro" panose="02040603050405020204" pitchFamily="18" charset="0"/>
                <a:ea typeface="Source Serif Pro" panose="02040603050405020204" pitchFamily="18" charset="0"/>
              </a:rPr>
              <a:t>9. Celebrate any little win you have. </a:t>
            </a:r>
            <a:endParaRPr lang="en-US" sz="1200" dirty="0">
              <a:solidFill>
                <a:srgbClr val="000000"/>
              </a:solidFill>
              <a:effectLst/>
              <a:latin typeface="Source Serif Pro" panose="02040603050405020204" pitchFamily="18" charset="0"/>
              <a:ea typeface="Source Serif Pro" panose="02040603050405020204" pitchFamily="18" charset="0"/>
            </a:endParaRPr>
          </a:p>
          <a:p>
            <a:r>
              <a:rPr lang="en-US" sz="1200" b="1" i="0" u="none" strike="noStrike" dirty="0">
                <a:solidFill>
                  <a:srgbClr val="000000"/>
                </a:solidFill>
                <a:effectLst/>
                <a:latin typeface="Source Serif Pro" panose="02040603050405020204" pitchFamily="18" charset="0"/>
                <a:ea typeface="Source Serif Pro" panose="02040603050405020204" pitchFamily="18" charset="0"/>
              </a:rPr>
              <a:t>10. Schedule mindfulness into your day. It’s typically better to do it first thing in the morning.</a:t>
            </a:r>
            <a:endParaRPr lang="en-US" sz="1200" dirty="0">
              <a:solidFill>
                <a:srgbClr val="000000"/>
              </a:solidFill>
              <a:effectLst/>
              <a:latin typeface="Source Serif Pro" panose="02040603050405020204" pitchFamily="18" charset="0"/>
              <a:ea typeface="Source Serif Pro" panose="02040603050405020204" pitchFamily="18" charset="0"/>
            </a:endParaRPr>
          </a:p>
          <a:p>
            <a:r>
              <a:rPr lang="en-US" sz="1200" b="1" i="0" u="none" strike="noStrike" dirty="0">
                <a:solidFill>
                  <a:srgbClr val="000000"/>
                </a:solidFill>
                <a:effectLst/>
                <a:latin typeface="Source Serif Pro" panose="02040603050405020204" pitchFamily="18" charset="0"/>
                <a:ea typeface="Source Serif Pro" panose="02040603050405020204" pitchFamily="18" charset="0"/>
              </a:rPr>
              <a:t>11. Stop and listen to your body. What does it need right now?</a:t>
            </a:r>
            <a:endParaRPr lang="en-US" sz="1200" dirty="0">
              <a:solidFill>
                <a:srgbClr val="000000"/>
              </a:solidFill>
              <a:effectLst/>
              <a:latin typeface="Source Serif Pro" panose="02040603050405020204" pitchFamily="18" charset="0"/>
              <a:ea typeface="Source Serif Pro" panose="02040603050405020204" pitchFamily="18" charset="0"/>
            </a:endParaRPr>
          </a:p>
          <a:p>
            <a:r>
              <a:rPr lang="en-US" sz="1200" b="1" i="0" u="none" strike="noStrike" dirty="0">
                <a:solidFill>
                  <a:srgbClr val="000000"/>
                </a:solidFill>
                <a:effectLst/>
                <a:latin typeface="Source Serif Pro" panose="02040603050405020204" pitchFamily="18" charset="0"/>
                <a:ea typeface="Source Serif Pro" panose="02040603050405020204" pitchFamily="18" charset="0"/>
              </a:rPr>
              <a:t>12. Don’t be afraid to lose track of time. Go with the flow and see where it takes you.</a:t>
            </a:r>
            <a:endParaRPr lang="en-US" sz="1200" dirty="0">
              <a:solidFill>
                <a:srgbClr val="000000"/>
              </a:solidFill>
              <a:effectLst/>
              <a:latin typeface="Source Serif Pro" panose="02040603050405020204" pitchFamily="18" charset="0"/>
              <a:ea typeface="Source Serif Pro" panose="02040603050405020204" pitchFamily="18" charset="0"/>
            </a:endParaRPr>
          </a:p>
          <a:p>
            <a:r>
              <a:rPr lang="en-US" sz="1200" b="1" i="0" u="none" strike="noStrike" dirty="0">
                <a:solidFill>
                  <a:srgbClr val="000000"/>
                </a:solidFill>
                <a:effectLst/>
                <a:latin typeface="Source Serif Pro" panose="02040603050405020204" pitchFamily="18" charset="0"/>
                <a:ea typeface="Source Serif Pro" panose="02040603050405020204" pitchFamily="18" charset="0"/>
              </a:rPr>
              <a:t>13. Each day, carry out a mindful review. What mindfulness activities did you struggle with and how can you do better next time?</a:t>
            </a:r>
            <a:endParaRPr lang="en-US" sz="1200" dirty="0">
              <a:solidFill>
                <a:srgbClr val="000000"/>
              </a:solidFill>
              <a:effectLst/>
              <a:latin typeface="Source Serif Pro" panose="02040603050405020204" pitchFamily="18" charset="0"/>
              <a:ea typeface="Source Serif Pro" panose="02040603050405020204" pitchFamily="18" charset="0"/>
            </a:endParaRPr>
          </a:p>
          <a:p>
            <a:r>
              <a:rPr lang="en-US" sz="1200" b="1" i="0" u="none" strike="noStrike" dirty="0">
                <a:solidFill>
                  <a:srgbClr val="000000"/>
                </a:solidFill>
                <a:effectLst/>
                <a:latin typeface="Source Serif Pro" panose="02040603050405020204" pitchFamily="18" charset="0"/>
                <a:ea typeface="Source Serif Pro" panose="02040603050405020204" pitchFamily="18" charset="0"/>
              </a:rPr>
              <a:t>14. Make sure you are as comfortable as possible when practicing mindfulness. </a:t>
            </a:r>
            <a:endParaRPr lang="en-US" sz="1200" dirty="0">
              <a:solidFill>
                <a:srgbClr val="000000"/>
              </a:solidFill>
              <a:effectLst/>
              <a:latin typeface="Source Serif Pro" panose="02040603050405020204" pitchFamily="18" charset="0"/>
              <a:ea typeface="Source Serif Pro" panose="02040603050405020204" pitchFamily="18" charset="0"/>
            </a:endParaRPr>
          </a:p>
          <a:p>
            <a:r>
              <a:rPr lang="en-US" sz="1200" b="1" i="0" u="none" strike="noStrike" dirty="0">
                <a:solidFill>
                  <a:srgbClr val="000000"/>
                </a:solidFill>
                <a:effectLst/>
                <a:latin typeface="Source Serif Pro" panose="02040603050405020204" pitchFamily="18" charset="0"/>
                <a:ea typeface="Source Serif Pro" panose="02040603050405020204" pitchFamily="18" charset="0"/>
              </a:rPr>
              <a:t>15. Repeat a living in the moment affirmation to yourself when needed.</a:t>
            </a:r>
            <a:endParaRPr lang="en-US" sz="1200" dirty="0">
              <a:solidFill>
                <a:srgbClr val="000000"/>
              </a:solidFill>
              <a:effectLst/>
              <a:latin typeface="Source Serif Pro" panose="02040603050405020204" pitchFamily="18" charset="0"/>
              <a:ea typeface="Source Serif Pro" panose="02040603050405020204" pitchFamily="18" charset="0"/>
            </a:endParaRPr>
          </a:p>
          <a:p>
            <a:r>
              <a:rPr lang="en-US" sz="1200" b="1" i="0" u="none" strike="noStrike" dirty="0">
                <a:solidFill>
                  <a:srgbClr val="000000"/>
                </a:solidFill>
                <a:effectLst/>
                <a:latin typeface="Source Serif Pro" panose="02040603050405020204" pitchFamily="18" charset="0"/>
                <a:ea typeface="Source Serif Pro" panose="02040603050405020204" pitchFamily="18" charset="0"/>
              </a:rPr>
              <a:t>16. Focus your attention on what you can hear.</a:t>
            </a:r>
            <a:endParaRPr lang="en-US" sz="1200" dirty="0">
              <a:solidFill>
                <a:srgbClr val="000000"/>
              </a:solidFill>
              <a:effectLst/>
              <a:latin typeface="Source Serif Pro" panose="02040603050405020204" pitchFamily="18" charset="0"/>
              <a:ea typeface="Source Serif Pro" panose="02040603050405020204" pitchFamily="18" charset="0"/>
            </a:endParaRPr>
          </a:p>
          <a:p>
            <a:r>
              <a:rPr lang="en-US" sz="1200" b="1" i="0" u="none" strike="noStrike" dirty="0">
                <a:solidFill>
                  <a:srgbClr val="000000"/>
                </a:solidFill>
                <a:effectLst/>
                <a:latin typeface="Source Serif Pro" panose="02040603050405020204" pitchFamily="18" charset="0"/>
                <a:ea typeface="Source Serif Pro" panose="02040603050405020204" pitchFamily="18" charset="0"/>
              </a:rPr>
              <a:t>17. Focus your attention on what you can see.</a:t>
            </a:r>
            <a:endParaRPr lang="en-US" sz="1200" dirty="0">
              <a:solidFill>
                <a:srgbClr val="000000"/>
              </a:solidFill>
              <a:effectLst/>
              <a:latin typeface="Source Serif Pro" panose="02040603050405020204" pitchFamily="18" charset="0"/>
              <a:ea typeface="Source Serif Pro" panose="02040603050405020204" pitchFamily="18" charset="0"/>
            </a:endParaRPr>
          </a:p>
          <a:p>
            <a:r>
              <a:rPr lang="en-US" sz="1200" b="1" i="0" u="none" strike="noStrike" dirty="0">
                <a:solidFill>
                  <a:srgbClr val="000000"/>
                </a:solidFill>
                <a:effectLst/>
                <a:latin typeface="Source Serif Pro" panose="02040603050405020204" pitchFamily="18" charset="0"/>
                <a:ea typeface="Source Serif Pro" panose="02040603050405020204" pitchFamily="18" charset="0"/>
              </a:rPr>
              <a:t>18. Focus your attention on what you can smell. </a:t>
            </a:r>
            <a:endParaRPr lang="en-US" sz="1200" dirty="0">
              <a:solidFill>
                <a:srgbClr val="000000"/>
              </a:solidFill>
              <a:effectLst/>
              <a:latin typeface="Source Serif Pro" panose="02040603050405020204" pitchFamily="18" charset="0"/>
              <a:ea typeface="Source Serif Pro" panose="02040603050405020204" pitchFamily="18" charset="0"/>
            </a:endParaRPr>
          </a:p>
          <a:p>
            <a:r>
              <a:rPr lang="en-US" sz="1200" b="1" i="0" u="none" strike="noStrike" dirty="0">
                <a:solidFill>
                  <a:srgbClr val="000000"/>
                </a:solidFill>
                <a:effectLst/>
                <a:latin typeface="Source Serif Pro" panose="02040603050405020204" pitchFamily="18" charset="0"/>
                <a:ea typeface="Source Serif Pro" panose="02040603050405020204" pitchFamily="18" charset="0"/>
              </a:rPr>
              <a:t>19. Pay attention to how your body feels right now. </a:t>
            </a:r>
            <a:endParaRPr lang="en-US" sz="1200" dirty="0">
              <a:solidFill>
                <a:srgbClr val="000000"/>
              </a:solidFill>
              <a:effectLst/>
              <a:latin typeface="Source Serif Pro" panose="02040603050405020204" pitchFamily="18" charset="0"/>
              <a:ea typeface="Source Serif Pro" panose="02040603050405020204" pitchFamily="18" charset="0"/>
            </a:endParaRPr>
          </a:p>
          <a:p>
            <a:r>
              <a:rPr lang="en-US" sz="1200" b="1" i="0" u="none" strike="noStrike" dirty="0">
                <a:solidFill>
                  <a:srgbClr val="000000"/>
                </a:solidFill>
                <a:effectLst/>
                <a:latin typeface="Source Serif Pro" panose="02040603050405020204" pitchFamily="18" charset="0"/>
                <a:ea typeface="Source Serif Pro" panose="02040603050405020204" pitchFamily="18" charset="0"/>
              </a:rPr>
              <a:t>20. Distance yourself from negative people who drain your energy</a:t>
            </a:r>
            <a:endParaRPr lang="en-US" sz="1200" dirty="0">
              <a:solidFill>
                <a:srgbClr val="000000"/>
              </a:solidFill>
              <a:effectLst/>
              <a:latin typeface="Source Serif Pro" panose="02040603050405020204" pitchFamily="18" charset="0"/>
              <a:ea typeface="Source Serif Pro" panose="02040603050405020204" pitchFamily="18" charset="0"/>
            </a:endParaRPr>
          </a:p>
        </p:txBody>
      </p:sp>
    </p:spTree>
    <p:extLst>
      <p:ext uri="{BB962C8B-B14F-4D97-AF65-F5344CB8AC3E}">
        <p14:creationId xmlns:p14="http://schemas.microsoft.com/office/powerpoint/2010/main" val="27296985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alpha val="92941"/>
          </a:schemeClr>
        </a:solidFill>
        <a:effectLst/>
      </p:bgPr>
    </p:bg>
    <p:spTree>
      <p:nvGrpSpPr>
        <p:cNvPr id="1" name=""/>
        <p:cNvGrpSpPr/>
        <p:nvPr/>
      </p:nvGrpSpPr>
      <p:grpSpPr>
        <a:xfrm>
          <a:off x="0" y="0"/>
          <a:ext cx="0" cy="0"/>
          <a:chOff x="0" y="0"/>
          <a:chExt cx="0" cy="0"/>
        </a:xfrm>
      </p:grpSpPr>
      <p:pic>
        <p:nvPicPr>
          <p:cNvPr id="7" name="Picture 6" descr="Background pattern&#10;&#10;Description automatically generated">
            <a:extLst>
              <a:ext uri="{FF2B5EF4-FFF2-40B4-BE49-F238E27FC236}">
                <a16:creationId xmlns:a16="http://schemas.microsoft.com/office/drawing/2014/main" id="{F631D98A-9D6B-4823-A025-4733A87F48F1}"/>
              </a:ext>
            </a:extLst>
          </p:cNvPr>
          <p:cNvPicPr>
            <a:picLocks noChangeAspect="1"/>
          </p:cNvPicPr>
          <p:nvPr/>
        </p:nvPicPr>
        <p:blipFill rotWithShape="1">
          <a:blip r:embed="rId2">
            <a:extLst>
              <a:ext uri="{28A0092B-C50C-407E-A947-70E740481C1C}">
                <a14:useLocalDpi xmlns:a14="http://schemas.microsoft.com/office/drawing/2010/main" val="0"/>
              </a:ext>
            </a:extLst>
          </a:blip>
          <a:srcRect t="25169" b="62425"/>
          <a:stretch/>
        </p:blipFill>
        <p:spPr>
          <a:xfrm>
            <a:off x="-4316" y="1948125"/>
            <a:ext cx="6858000" cy="1101398"/>
          </a:xfrm>
          <a:prstGeom prst="rect">
            <a:avLst/>
          </a:prstGeom>
        </p:spPr>
      </p:pic>
      <p:sp>
        <p:nvSpPr>
          <p:cNvPr id="2" name="Rectangle 1">
            <a:extLst>
              <a:ext uri="{FF2B5EF4-FFF2-40B4-BE49-F238E27FC236}">
                <a16:creationId xmlns:a16="http://schemas.microsoft.com/office/drawing/2014/main" id="{9D2E53D7-C86C-44DA-A2F0-ADED2DF52D52}"/>
              </a:ext>
            </a:extLst>
          </p:cNvPr>
          <p:cNvSpPr/>
          <p:nvPr/>
        </p:nvSpPr>
        <p:spPr>
          <a:xfrm>
            <a:off x="0" y="0"/>
            <a:ext cx="6858000" cy="2486989"/>
          </a:xfrm>
          <a:prstGeom prst="rect">
            <a:avLst/>
          </a:prstGeom>
          <a:solidFill>
            <a:srgbClr val="82CF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grpSp>
        <p:nvGrpSpPr>
          <p:cNvPr id="3" name="Group 2">
            <a:extLst>
              <a:ext uri="{FF2B5EF4-FFF2-40B4-BE49-F238E27FC236}">
                <a16:creationId xmlns:a16="http://schemas.microsoft.com/office/drawing/2014/main" id="{81D439D8-5D2F-4319-AC10-21D9E031D1FC}"/>
              </a:ext>
            </a:extLst>
          </p:cNvPr>
          <p:cNvGrpSpPr/>
          <p:nvPr/>
        </p:nvGrpSpPr>
        <p:grpSpPr>
          <a:xfrm>
            <a:off x="1280336" y="-305213"/>
            <a:ext cx="4278018" cy="1631216"/>
            <a:chOff x="1923810" y="-68286"/>
            <a:chExt cx="4278018" cy="1631216"/>
          </a:xfrm>
        </p:grpSpPr>
        <p:sp>
          <p:nvSpPr>
            <p:cNvPr id="6" name="Rectangle 5">
              <a:extLst>
                <a:ext uri="{FF2B5EF4-FFF2-40B4-BE49-F238E27FC236}">
                  <a16:creationId xmlns:a16="http://schemas.microsoft.com/office/drawing/2014/main" id="{A20AA811-349E-4879-8A90-A3F7710D6A40}"/>
                </a:ext>
              </a:extLst>
            </p:cNvPr>
            <p:cNvSpPr/>
            <p:nvPr/>
          </p:nvSpPr>
          <p:spPr>
            <a:xfrm>
              <a:off x="1923810" y="-68286"/>
              <a:ext cx="1929694" cy="1631216"/>
            </a:xfrm>
            <a:prstGeom prst="rect">
              <a:avLst/>
            </a:prstGeom>
            <a:noFill/>
          </p:spPr>
          <p:txBody>
            <a:bodyPr wrap="square" lIns="91440" tIns="45720" rIns="91440" bIns="45720">
              <a:spAutoFit/>
            </a:bodyPr>
            <a:lstStyle/>
            <a:p>
              <a:pPr algn="ctr"/>
              <a:r>
                <a:rPr lang="en-US" sz="10000" b="1" dirty="0">
                  <a:ln w="13462">
                    <a:noFill/>
                    <a:prstDash val="solid"/>
                  </a:ln>
                  <a:latin typeface="Source Serif Pro" panose="02040603050405020204" pitchFamily="18" charset="0"/>
                  <a:ea typeface="Source Serif Pro" panose="02040603050405020204" pitchFamily="18" charset="0"/>
                </a:rPr>
                <a:t>7</a:t>
              </a:r>
            </a:p>
          </p:txBody>
        </p:sp>
        <p:sp>
          <p:nvSpPr>
            <p:cNvPr id="50" name="Rectangle 49">
              <a:extLst>
                <a:ext uri="{FF2B5EF4-FFF2-40B4-BE49-F238E27FC236}">
                  <a16:creationId xmlns:a16="http://schemas.microsoft.com/office/drawing/2014/main" id="{02C6DC94-C5A8-46EF-839A-69156F44913C}"/>
                </a:ext>
              </a:extLst>
            </p:cNvPr>
            <p:cNvSpPr/>
            <p:nvPr/>
          </p:nvSpPr>
          <p:spPr>
            <a:xfrm>
              <a:off x="1943404" y="393379"/>
              <a:ext cx="4258424" cy="707886"/>
            </a:xfrm>
            <a:prstGeom prst="rect">
              <a:avLst/>
            </a:prstGeom>
            <a:noFill/>
          </p:spPr>
          <p:txBody>
            <a:bodyPr wrap="square" lIns="91440" tIns="45720" rIns="91440" bIns="45720">
              <a:spAutoFit/>
            </a:bodyPr>
            <a:lstStyle/>
            <a:p>
              <a:pPr algn="ctr"/>
              <a:r>
                <a:rPr lang="en-US" sz="4000" b="1" dirty="0">
                  <a:ln w="13462">
                    <a:noFill/>
                    <a:prstDash val="solid"/>
                  </a:ln>
                  <a:latin typeface="Source Serif Pro" panose="02040603050405020204" pitchFamily="18" charset="0"/>
                  <a:ea typeface="Source Serif Pro" panose="02040603050405020204" pitchFamily="18" charset="0"/>
                </a:rPr>
                <a:t>Days To</a:t>
              </a:r>
            </a:p>
          </p:txBody>
        </p:sp>
      </p:grpSp>
      <p:sp>
        <p:nvSpPr>
          <p:cNvPr id="53" name="Rectangle 52">
            <a:extLst>
              <a:ext uri="{FF2B5EF4-FFF2-40B4-BE49-F238E27FC236}">
                <a16:creationId xmlns:a16="http://schemas.microsoft.com/office/drawing/2014/main" id="{97B2C587-C63B-455D-954B-BD62B516E6A9}"/>
              </a:ext>
            </a:extLst>
          </p:cNvPr>
          <p:cNvSpPr/>
          <p:nvPr/>
        </p:nvSpPr>
        <p:spPr>
          <a:xfrm>
            <a:off x="0" y="1236713"/>
            <a:ext cx="6858000" cy="830997"/>
          </a:xfrm>
          <a:prstGeom prst="rect">
            <a:avLst/>
          </a:prstGeom>
          <a:noFill/>
        </p:spPr>
        <p:txBody>
          <a:bodyPr wrap="square" lIns="91440" tIns="45720" rIns="91440" bIns="45720">
            <a:spAutoFit/>
          </a:bodyPr>
          <a:lstStyle/>
          <a:p>
            <a:pPr algn="ctr"/>
            <a:r>
              <a:rPr lang="en-US" sz="4800" b="1" u="sng" dirty="0">
                <a:ln w="13462">
                  <a:noFill/>
                  <a:prstDash val="solid"/>
                </a:ln>
                <a:solidFill>
                  <a:schemeClr val="bg1"/>
                </a:solidFill>
                <a:effectLst>
                  <a:outerShdw blurRad="63500" sx="102000" sy="102000" algn="ctr" rotWithShape="0">
                    <a:prstClr val="black">
                      <a:alpha val="40000"/>
                    </a:prstClr>
                  </a:outerShdw>
                </a:effectLst>
                <a:latin typeface="Source Serif Pro" panose="02040603050405020204" pitchFamily="18" charset="0"/>
                <a:ea typeface="Source Serif Pro" panose="02040603050405020204" pitchFamily="18" charset="0"/>
              </a:rPr>
              <a:t>Living In The Moment</a:t>
            </a:r>
          </a:p>
        </p:txBody>
      </p:sp>
      <p:sp>
        <p:nvSpPr>
          <p:cNvPr id="54" name="TextBox 53">
            <a:extLst>
              <a:ext uri="{FF2B5EF4-FFF2-40B4-BE49-F238E27FC236}">
                <a16:creationId xmlns:a16="http://schemas.microsoft.com/office/drawing/2014/main" id="{24AB2340-842E-4F3F-971D-FD9345A2C950}"/>
              </a:ext>
            </a:extLst>
          </p:cNvPr>
          <p:cNvSpPr txBox="1"/>
          <p:nvPr/>
        </p:nvSpPr>
        <p:spPr>
          <a:xfrm>
            <a:off x="63870" y="2025324"/>
            <a:ext cx="6659492" cy="461665"/>
          </a:xfrm>
          <a:prstGeom prst="rect">
            <a:avLst/>
          </a:prstGeom>
          <a:noFill/>
        </p:spPr>
        <p:txBody>
          <a:bodyPr wrap="square">
            <a:spAutoFit/>
          </a:bodyPr>
          <a:lstStyle/>
          <a:p>
            <a:pPr algn="ctr"/>
            <a:r>
              <a:rPr lang="en-US" sz="1200" b="1" i="0" u="none" strike="noStrike" dirty="0">
                <a:solidFill>
                  <a:srgbClr val="2A5E2D"/>
                </a:solidFill>
                <a:effectLst/>
                <a:latin typeface="Source Serif Pro" panose="02040603050405020204" pitchFamily="18" charset="0"/>
                <a:ea typeface="Source Serif Pro" panose="02040603050405020204" pitchFamily="18" charset="0"/>
              </a:rPr>
              <a:t>Become more mindful &amp; start living in the moment in just 7 days with this awesome challenge…</a:t>
            </a:r>
            <a:endParaRPr lang="en-PH" sz="1200" dirty="0">
              <a:latin typeface="Source Serif Pro" panose="02040603050405020204" pitchFamily="18" charset="0"/>
              <a:ea typeface="Source Serif Pro" panose="02040603050405020204" pitchFamily="18" charset="0"/>
            </a:endParaRPr>
          </a:p>
        </p:txBody>
      </p:sp>
      <p:sp>
        <p:nvSpPr>
          <p:cNvPr id="44" name="Rectangle 43">
            <a:extLst>
              <a:ext uri="{FF2B5EF4-FFF2-40B4-BE49-F238E27FC236}">
                <a16:creationId xmlns:a16="http://schemas.microsoft.com/office/drawing/2014/main" id="{5A3033C9-1B6F-4F75-A5B9-2BF487994E40}"/>
              </a:ext>
            </a:extLst>
          </p:cNvPr>
          <p:cNvSpPr/>
          <p:nvPr/>
        </p:nvSpPr>
        <p:spPr>
          <a:xfrm>
            <a:off x="2164977" y="3064626"/>
            <a:ext cx="4687620" cy="5604233"/>
          </a:xfrm>
          <a:prstGeom prst="rect">
            <a:avLst/>
          </a:prstGeom>
          <a:solidFill>
            <a:srgbClr val="FDF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47" name="TextBox 46">
            <a:extLst>
              <a:ext uri="{FF2B5EF4-FFF2-40B4-BE49-F238E27FC236}">
                <a16:creationId xmlns:a16="http://schemas.microsoft.com/office/drawing/2014/main" id="{0B12F3C0-222F-4B7A-8088-1B21F6FA025C}"/>
              </a:ext>
            </a:extLst>
          </p:cNvPr>
          <p:cNvSpPr txBox="1"/>
          <p:nvPr/>
        </p:nvSpPr>
        <p:spPr>
          <a:xfrm>
            <a:off x="2071067" y="3129514"/>
            <a:ext cx="4725777" cy="584775"/>
          </a:xfrm>
          <a:prstGeom prst="rect">
            <a:avLst/>
          </a:prstGeom>
          <a:noFill/>
        </p:spPr>
        <p:txBody>
          <a:bodyPr wrap="square">
            <a:spAutoFit/>
          </a:bodyPr>
          <a:lstStyle/>
          <a:p>
            <a:pPr algn="ctr"/>
            <a:r>
              <a:rPr lang="en-US" sz="1600" b="1" i="0" u="none" strike="noStrike" dirty="0">
                <a:solidFill>
                  <a:srgbClr val="000000"/>
                </a:solidFill>
                <a:effectLst/>
                <a:latin typeface="Source Serif Pro" panose="02040603050405020204" pitchFamily="18" charset="0"/>
                <a:ea typeface="Source Serif Pro" panose="02040603050405020204" pitchFamily="18" charset="0"/>
              </a:rPr>
              <a:t>Practice Gratitude by writing a list of 5 things you are grateful for.</a:t>
            </a:r>
            <a:endParaRPr lang="en-US" sz="1600" dirty="0">
              <a:solidFill>
                <a:srgbClr val="000000"/>
              </a:solidFill>
              <a:effectLst/>
              <a:latin typeface="Source Serif Pro" panose="02040603050405020204" pitchFamily="18" charset="0"/>
              <a:ea typeface="Source Serif Pro" panose="02040603050405020204" pitchFamily="18" charset="0"/>
            </a:endParaRPr>
          </a:p>
        </p:txBody>
      </p:sp>
      <p:sp>
        <p:nvSpPr>
          <p:cNvPr id="13" name="Rectangle 12">
            <a:extLst>
              <a:ext uri="{FF2B5EF4-FFF2-40B4-BE49-F238E27FC236}">
                <a16:creationId xmlns:a16="http://schemas.microsoft.com/office/drawing/2014/main" id="{C0D4F114-3D1F-48E2-9F57-3B88CF317FF4}"/>
              </a:ext>
            </a:extLst>
          </p:cNvPr>
          <p:cNvSpPr/>
          <p:nvPr/>
        </p:nvSpPr>
        <p:spPr>
          <a:xfrm>
            <a:off x="0" y="874891"/>
            <a:ext cx="6858000" cy="584775"/>
          </a:xfrm>
          <a:prstGeom prst="rect">
            <a:avLst/>
          </a:prstGeom>
          <a:noFill/>
        </p:spPr>
        <p:txBody>
          <a:bodyPr wrap="square" lIns="91440" tIns="45720" rIns="91440" bIns="45720">
            <a:spAutoFit/>
          </a:bodyPr>
          <a:lstStyle/>
          <a:p>
            <a:pPr algn="ctr"/>
            <a:r>
              <a:rPr lang="en-US" sz="3200" dirty="0">
                <a:ln w="13462">
                  <a:noFill/>
                  <a:prstDash val="solid"/>
                </a:ln>
                <a:latin typeface="Source Serif Pro" panose="02040603050405020204" pitchFamily="18" charset="0"/>
                <a:ea typeface="Source Serif Pro" panose="02040603050405020204" pitchFamily="18" charset="0"/>
              </a:rPr>
              <a:t>Being More Mindful &amp; Start</a:t>
            </a:r>
          </a:p>
        </p:txBody>
      </p:sp>
      <p:pic>
        <p:nvPicPr>
          <p:cNvPr id="9" name="Picture 8">
            <a:extLst>
              <a:ext uri="{FF2B5EF4-FFF2-40B4-BE49-F238E27FC236}">
                <a16:creationId xmlns:a16="http://schemas.microsoft.com/office/drawing/2014/main" id="{E3B8E99A-63B8-43FE-8883-4FD07E5E7991}"/>
              </a:ext>
            </a:extLst>
          </p:cNvPr>
          <p:cNvPicPr>
            <a:picLocks noChangeAspect="1"/>
          </p:cNvPicPr>
          <p:nvPr/>
        </p:nvPicPr>
        <p:blipFill rotWithShape="1">
          <a:blip r:embed="rId3">
            <a:extLst>
              <a:ext uri="{28A0092B-C50C-407E-A947-70E740481C1C}">
                <a14:useLocalDpi xmlns:a14="http://schemas.microsoft.com/office/drawing/2010/main" val="0"/>
              </a:ext>
            </a:extLst>
          </a:blip>
          <a:srcRect r="75315" b="77970"/>
          <a:stretch/>
        </p:blipFill>
        <p:spPr>
          <a:xfrm>
            <a:off x="5404" y="0"/>
            <a:ext cx="1692876" cy="1955706"/>
          </a:xfrm>
          <a:prstGeom prst="rect">
            <a:avLst/>
          </a:prstGeom>
        </p:spPr>
      </p:pic>
      <p:pic>
        <p:nvPicPr>
          <p:cNvPr id="18" name="Picture 17">
            <a:extLst>
              <a:ext uri="{FF2B5EF4-FFF2-40B4-BE49-F238E27FC236}">
                <a16:creationId xmlns:a16="http://schemas.microsoft.com/office/drawing/2014/main" id="{7FCE110F-8AA3-4E60-BC80-8998E8DEB88D}"/>
              </a:ext>
            </a:extLst>
          </p:cNvPr>
          <p:cNvPicPr>
            <a:picLocks noChangeAspect="1"/>
          </p:cNvPicPr>
          <p:nvPr/>
        </p:nvPicPr>
        <p:blipFill rotWithShape="1">
          <a:blip r:embed="rId3">
            <a:extLst>
              <a:ext uri="{28A0092B-C50C-407E-A947-70E740481C1C}">
                <a14:useLocalDpi xmlns:a14="http://schemas.microsoft.com/office/drawing/2010/main" val="0"/>
              </a:ext>
            </a:extLst>
          </a:blip>
          <a:srcRect r="75315" b="77970"/>
          <a:stretch/>
        </p:blipFill>
        <p:spPr>
          <a:xfrm flipH="1">
            <a:off x="5159720" y="0"/>
            <a:ext cx="1692876" cy="1955706"/>
          </a:xfrm>
          <a:prstGeom prst="rect">
            <a:avLst/>
          </a:prstGeom>
        </p:spPr>
      </p:pic>
      <p:sp>
        <p:nvSpPr>
          <p:cNvPr id="19" name="TextBox 18">
            <a:extLst>
              <a:ext uri="{FF2B5EF4-FFF2-40B4-BE49-F238E27FC236}">
                <a16:creationId xmlns:a16="http://schemas.microsoft.com/office/drawing/2014/main" id="{01D4E9E8-2FC7-41CB-B385-932BB544B373}"/>
              </a:ext>
            </a:extLst>
          </p:cNvPr>
          <p:cNvSpPr txBox="1"/>
          <p:nvPr/>
        </p:nvSpPr>
        <p:spPr>
          <a:xfrm>
            <a:off x="2130112" y="3831351"/>
            <a:ext cx="4698426" cy="584775"/>
          </a:xfrm>
          <a:prstGeom prst="rect">
            <a:avLst/>
          </a:prstGeom>
          <a:noFill/>
        </p:spPr>
        <p:txBody>
          <a:bodyPr wrap="square">
            <a:spAutoFit/>
          </a:bodyPr>
          <a:lstStyle/>
          <a:p>
            <a:pPr algn="ctr"/>
            <a:r>
              <a:rPr lang="en-US" sz="1600" b="1" i="0" u="none" strike="noStrike" dirty="0">
                <a:solidFill>
                  <a:srgbClr val="000000"/>
                </a:solidFill>
                <a:effectLst/>
                <a:latin typeface="Source Serif Pro" panose="02040603050405020204" pitchFamily="18" charset="0"/>
                <a:ea typeface="Source Serif Pro" panose="02040603050405020204" pitchFamily="18" charset="0"/>
              </a:rPr>
              <a:t>Identify one thing you need to forgive yourself for. Give yourself permission to let it go.</a:t>
            </a:r>
            <a:endParaRPr lang="en-US" sz="1600" dirty="0">
              <a:solidFill>
                <a:srgbClr val="000000"/>
              </a:solidFill>
              <a:effectLst/>
              <a:latin typeface="Source Serif Pro" panose="02040603050405020204" pitchFamily="18" charset="0"/>
              <a:ea typeface="Source Serif Pro" panose="02040603050405020204" pitchFamily="18" charset="0"/>
            </a:endParaRPr>
          </a:p>
        </p:txBody>
      </p:sp>
      <p:sp>
        <p:nvSpPr>
          <p:cNvPr id="20" name="TextBox 19">
            <a:extLst>
              <a:ext uri="{FF2B5EF4-FFF2-40B4-BE49-F238E27FC236}">
                <a16:creationId xmlns:a16="http://schemas.microsoft.com/office/drawing/2014/main" id="{E073CB08-A81F-4127-B038-1BC659DA4795}"/>
              </a:ext>
            </a:extLst>
          </p:cNvPr>
          <p:cNvSpPr txBox="1"/>
          <p:nvPr/>
        </p:nvSpPr>
        <p:spPr>
          <a:xfrm>
            <a:off x="2203136" y="4674241"/>
            <a:ext cx="4578638" cy="584775"/>
          </a:xfrm>
          <a:prstGeom prst="rect">
            <a:avLst/>
          </a:prstGeom>
          <a:noFill/>
        </p:spPr>
        <p:txBody>
          <a:bodyPr wrap="square">
            <a:spAutoFit/>
          </a:bodyPr>
          <a:lstStyle/>
          <a:p>
            <a:pPr algn="ctr"/>
            <a:r>
              <a:rPr lang="en-US" sz="1600" b="1" i="0" u="none" strike="noStrike" dirty="0">
                <a:solidFill>
                  <a:srgbClr val="000000"/>
                </a:solidFill>
                <a:effectLst/>
                <a:latin typeface="Source Serif Pro" panose="02040603050405020204" pitchFamily="18" charset="0"/>
                <a:ea typeface="Source Serif Pro" panose="02040603050405020204" pitchFamily="18" charset="0"/>
              </a:rPr>
              <a:t>Let go of all of the judgments you hold about yourself. Accept what you cannot change.</a:t>
            </a:r>
            <a:endParaRPr lang="en-US" sz="1600" dirty="0">
              <a:solidFill>
                <a:srgbClr val="000000"/>
              </a:solidFill>
              <a:effectLst/>
              <a:latin typeface="Source Serif Pro" panose="02040603050405020204" pitchFamily="18" charset="0"/>
              <a:ea typeface="Source Serif Pro" panose="02040603050405020204" pitchFamily="18" charset="0"/>
            </a:endParaRPr>
          </a:p>
        </p:txBody>
      </p:sp>
      <p:sp>
        <p:nvSpPr>
          <p:cNvPr id="21" name="TextBox 20">
            <a:extLst>
              <a:ext uri="{FF2B5EF4-FFF2-40B4-BE49-F238E27FC236}">
                <a16:creationId xmlns:a16="http://schemas.microsoft.com/office/drawing/2014/main" id="{8B30D4FE-1D28-4982-88F8-C827165FE3F1}"/>
              </a:ext>
            </a:extLst>
          </p:cNvPr>
          <p:cNvSpPr txBox="1"/>
          <p:nvPr/>
        </p:nvSpPr>
        <p:spPr>
          <a:xfrm>
            <a:off x="2446638" y="5516709"/>
            <a:ext cx="4065374" cy="584775"/>
          </a:xfrm>
          <a:prstGeom prst="rect">
            <a:avLst/>
          </a:prstGeom>
          <a:noFill/>
        </p:spPr>
        <p:txBody>
          <a:bodyPr wrap="square">
            <a:spAutoFit/>
          </a:bodyPr>
          <a:lstStyle/>
          <a:p>
            <a:pPr algn="ctr"/>
            <a:r>
              <a:rPr lang="en-US" sz="1600" b="1" i="0" u="none" strike="noStrike" dirty="0">
                <a:solidFill>
                  <a:srgbClr val="000000"/>
                </a:solidFill>
                <a:effectLst/>
                <a:latin typeface="Source Serif Pro" panose="02040603050405020204" pitchFamily="18" charset="0"/>
                <a:ea typeface="Source Serif Pro" panose="02040603050405020204" pitchFamily="18" charset="0"/>
              </a:rPr>
              <a:t>Take 5-10 minutes out of your day to do a guided meditation.</a:t>
            </a:r>
            <a:endParaRPr lang="en-US" sz="1600" dirty="0">
              <a:solidFill>
                <a:srgbClr val="000000"/>
              </a:solidFill>
              <a:effectLst/>
              <a:latin typeface="Source Serif Pro" panose="02040603050405020204" pitchFamily="18" charset="0"/>
              <a:ea typeface="Source Serif Pro" panose="02040603050405020204" pitchFamily="18" charset="0"/>
            </a:endParaRPr>
          </a:p>
        </p:txBody>
      </p:sp>
      <p:sp>
        <p:nvSpPr>
          <p:cNvPr id="22" name="TextBox 21">
            <a:extLst>
              <a:ext uri="{FF2B5EF4-FFF2-40B4-BE49-F238E27FC236}">
                <a16:creationId xmlns:a16="http://schemas.microsoft.com/office/drawing/2014/main" id="{C8BAD79B-04DE-4D37-89D8-B00401363296}"/>
              </a:ext>
            </a:extLst>
          </p:cNvPr>
          <p:cNvSpPr txBox="1"/>
          <p:nvPr/>
        </p:nvSpPr>
        <p:spPr>
          <a:xfrm>
            <a:off x="2203136" y="6225826"/>
            <a:ext cx="4615710" cy="830997"/>
          </a:xfrm>
          <a:prstGeom prst="rect">
            <a:avLst/>
          </a:prstGeom>
          <a:noFill/>
        </p:spPr>
        <p:txBody>
          <a:bodyPr wrap="square">
            <a:spAutoFit/>
          </a:bodyPr>
          <a:lstStyle/>
          <a:p>
            <a:pPr algn="ctr"/>
            <a:r>
              <a:rPr lang="en-US" sz="1600" b="1" i="0" u="none" strike="noStrike" dirty="0">
                <a:solidFill>
                  <a:srgbClr val="000000"/>
                </a:solidFill>
                <a:effectLst/>
                <a:latin typeface="Source Serif Pro" panose="02040603050405020204" pitchFamily="18" charset="0"/>
                <a:ea typeface="Source Serif Pro" panose="02040603050405020204" pitchFamily="18" charset="0"/>
              </a:rPr>
              <a:t>Take the first steps to forgiveness. Identify the steps you need to take to practice forgiveness in your daily life.</a:t>
            </a:r>
            <a:endParaRPr lang="en-US" sz="1600" dirty="0">
              <a:solidFill>
                <a:srgbClr val="000000"/>
              </a:solidFill>
              <a:effectLst/>
              <a:latin typeface="Source Serif Pro" panose="02040603050405020204" pitchFamily="18" charset="0"/>
              <a:ea typeface="Source Serif Pro" panose="02040603050405020204" pitchFamily="18" charset="0"/>
            </a:endParaRPr>
          </a:p>
        </p:txBody>
      </p:sp>
      <p:sp>
        <p:nvSpPr>
          <p:cNvPr id="23" name="TextBox 22">
            <a:extLst>
              <a:ext uri="{FF2B5EF4-FFF2-40B4-BE49-F238E27FC236}">
                <a16:creationId xmlns:a16="http://schemas.microsoft.com/office/drawing/2014/main" id="{C88CFA81-384A-4251-AAD0-8D6D0907978B}"/>
              </a:ext>
            </a:extLst>
          </p:cNvPr>
          <p:cNvSpPr txBox="1"/>
          <p:nvPr/>
        </p:nvSpPr>
        <p:spPr>
          <a:xfrm>
            <a:off x="2130113" y="7294731"/>
            <a:ext cx="4757350" cy="338554"/>
          </a:xfrm>
          <a:prstGeom prst="rect">
            <a:avLst/>
          </a:prstGeom>
          <a:noFill/>
        </p:spPr>
        <p:txBody>
          <a:bodyPr wrap="square">
            <a:spAutoFit/>
          </a:bodyPr>
          <a:lstStyle/>
          <a:p>
            <a:pPr algn="ctr"/>
            <a:r>
              <a:rPr lang="en-US" sz="1600" b="1" i="0" u="none" strike="noStrike" dirty="0">
                <a:solidFill>
                  <a:srgbClr val="000000"/>
                </a:solidFill>
                <a:effectLst/>
                <a:latin typeface="Source Serif Pro" panose="02040603050405020204" pitchFamily="18" charset="0"/>
                <a:ea typeface="Source Serif Pro" panose="02040603050405020204" pitchFamily="18" charset="0"/>
              </a:rPr>
              <a:t>Focus on any small wins you have had this week.</a:t>
            </a:r>
            <a:endParaRPr lang="en-US" sz="1600" dirty="0">
              <a:solidFill>
                <a:srgbClr val="000000"/>
              </a:solidFill>
              <a:effectLst/>
              <a:latin typeface="Source Serif Pro" panose="02040603050405020204" pitchFamily="18" charset="0"/>
              <a:ea typeface="Source Serif Pro" panose="02040603050405020204" pitchFamily="18" charset="0"/>
            </a:endParaRPr>
          </a:p>
        </p:txBody>
      </p:sp>
      <p:sp>
        <p:nvSpPr>
          <p:cNvPr id="24" name="TextBox 23">
            <a:extLst>
              <a:ext uri="{FF2B5EF4-FFF2-40B4-BE49-F238E27FC236}">
                <a16:creationId xmlns:a16="http://schemas.microsoft.com/office/drawing/2014/main" id="{D2CF3A51-F818-4943-9289-68FDF1C772E6}"/>
              </a:ext>
            </a:extLst>
          </p:cNvPr>
          <p:cNvSpPr txBox="1"/>
          <p:nvPr/>
        </p:nvSpPr>
        <p:spPr>
          <a:xfrm>
            <a:off x="2169386" y="7837862"/>
            <a:ext cx="4688614" cy="830997"/>
          </a:xfrm>
          <a:prstGeom prst="rect">
            <a:avLst/>
          </a:prstGeom>
          <a:noFill/>
        </p:spPr>
        <p:txBody>
          <a:bodyPr wrap="square">
            <a:spAutoFit/>
          </a:bodyPr>
          <a:lstStyle/>
          <a:p>
            <a:pPr algn="ctr"/>
            <a:r>
              <a:rPr lang="en-US" sz="1600" b="1" i="0" u="none" strike="noStrike" dirty="0">
                <a:solidFill>
                  <a:srgbClr val="000000"/>
                </a:solidFill>
                <a:effectLst/>
                <a:latin typeface="Source Serif Pro" panose="02040603050405020204" pitchFamily="18" charset="0"/>
                <a:ea typeface="Source Serif Pro" panose="02040603050405020204" pitchFamily="18" charset="0"/>
              </a:rPr>
              <a:t>Reflect on the week. Did you manage to complete all of your mindfulness goals? If not, why not?</a:t>
            </a:r>
            <a:endParaRPr lang="en-US" sz="1600" dirty="0">
              <a:solidFill>
                <a:srgbClr val="000000"/>
              </a:solidFill>
              <a:effectLst/>
              <a:latin typeface="Source Serif Pro" panose="02040603050405020204" pitchFamily="18" charset="0"/>
              <a:ea typeface="Source Serif Pro" panose="02040603050405020204" pitchFamily="18" charset="0"/>
            </a:endParaRPr>
          </a:p>
        </p:txBody>
      </p:sp>
      <p:sp>
        <p:nvSpPr>
          <p:cNvPr id="10" name="Rectangle 9">
            <a:extLst>
              <a:ext uri="{FF2B5EF4-FFF2-40B4-BE49-F238E27FC236}">
                <a16:creationId xmlns:a16="http://schemas.microsoft.com/office/drawing/2014/main" id="{364EC2DD-A127-4229-949B-8E9DD70EDC57}"/>
              </a:ext>
            </a:extLst>
          </p:cNvPr>
          <p:cNvSpPr/>
          <p:nvPr/>
        </p:nvSpPr>
        <p:spPr>
          <a:xfrm>
            <a:off x="76226" y="2612362"/>
            <a:ext cx="1431803" cy="6463308"/>
          </a:xfrm>
          <a:prstGeom prst="rect">
            <a:avLst/>
          </a:prstGeom>
          <a:noFill/>
        </p:spPr>
        <p:txBody>
          <a:bodyPr wrap="none" lIns="91440" tIns="45720" rIns="91440" bIns="45720">
            <a:spAutoFit/>
          </a:bodyPr>
          <a:lstStyle/>
          <a:p>
            <a:pPr algn="ctr"/>
            <a:r>
              <a:rPr lang="en-US" sz="13800" b="1" dirty="0">
                <a:ln w="0"/>
                <a:effectLst>
                  <a:outerShdw blurRad="38100" dist="19050" dir="2700000" algn="tl" rotWithShape="0">
                    <a:schemeClr val="dk1">
                      <a:alpha val="40000"/>
                    </a:schemeClr>
                  </a:outerShdw>
                </a:effectLst>
                <a:latin typeface="Source Serif Pro" panose="02040603050405020204" pitchFamily="18" charset="0"/>
                <a:ea typeface="Source Serif Pro" panose="02040603050405020204" pitchFamily="18" charset="0"/>
              </a:rPr>
              <a:t>D</a:t>
            </a:r>
          </a:p>
          <a:p>
            <a:pPr algn="ctr"/>
            <a:r>
              <a:rPr lang="en-US" sz="13800" b="1" cap="none" spc="0" dirty="0">
                <a:ln w="0"/>
                <a:solidFill>
                  <a:schemeClr val="tx1"/>
                </a:solidFill>
                <a:effectLst>
                  <a:outerShdw blurRad="38100" dist="19050" dir="2700000" algn="tl" rotWithShape="0">
                    <a:schemeClr val="dk1">
                      <a:alpha val="40000"/>
                    </a:schemeClr>
                  </a:outerShdw>
                </a:effectLst>
                <a:latin typeface="Source Serif Pro" panose="02040603050405020204" pitchFamily="18" charset="0"/>
                <a:ea typeface="Source Serif Pro" panose="02040603050405020204" pitchFamily="18" charset="0"/>
              </a:rPr>
              <a:t>A</a:t>
            </a:r>
          </a:p>
          <a:p>
            <a:pPr algn="ctr"/>
            <a:r>
              <a:rPr lang="en-US" sz="13800" b="1" dirty="0">
                <a:ln w="0"/>
                <a:effectLst>
                  <a:outerShdw blurRad="38100" dist="19050" dir="2700000" algn="tl" rotWithShape="0">
                    <a:schemeClr val="dk1">
                      <a:alpha val="40000"/>
                    </a:schemeClr>
                  </a:outerShdw>
                </a:effectLst>
                <a:latin typeface="Source Serif Pro" panose="02040603050405020204" pitchFamily="18" charset="0"/>
                <a:ea typeface="Source Serif Pro" panose="02040603050405020204" pitchFamily="18" charset="0"/>
              </a:rPr>
              <a:t>Y</a:t>
            </a:r>
            <a:endParaRPr lang="en-PH" sz="13800" b="1" cap="none" spc="0" dirty="0">
              <a:ln w="0"/>
              <a:solidFill>
                <a:schemeClr val="tx1"/>
              </a:solidFill>
              <a:effectLst>
                <a:outerShdw blurRad="38100" dist="19050" dir="2700000" algn="tl" rotWithShape="0">
                  <a:schemeClr val="dk1">
                    <a:alpha val="40000"/>
                  </a:schemeClr>
                </a:outerShdw>
              </a:effectLst>
            </a:endParaRPr>
          </a:p>
        </p:txBody>
      </p:sp>
      <p:sp>
        <p:nvSpPr>
          <p:cNvPr id="26" name="Rectangle 25">
            <a:extLst>
              <a:ext uri="{FF2B5EF4-FFF2-40B4-BE49-F238E27FC236}">
                <a16:creationId xmlns:a16="http://schemas.microsoft.com/office/drawing/2014/main" id="{FCD09679-95AE-49E6-A3A3-5EFFB72A23BF}"/>
              </a:ext>
            </a:extLst>
          </p:cNvPr>
          <p:cNvSpPr/>
          <p:nvPr/>
        </p:nvSpPr>
        <p:spPr>
          <a:xfrm>
            <a:off x="1280336" y="2914114"/>
            <a:ext cx="867047" cy="5909310"/>
          </a:xfrm>
          <a:prstGeom prst="rect">
            <a:avLst/>
          </a:prstGeom>
          <a:noFill/>
          <a:effectLst/>
        </p:spPr>
        <p:txBody>
          <a:bodyPr wrap="square" lIns="91440" tIns="45720" rIns="91440" bIns="45720">
            <a:spAutoFit/>
          </a:bodyPr>
          <a:lstStyle/>
          <a:p>
            <a:pPr algn="ctr"/>
            <a:r>
              <a:rPr lang="en-US" sz="5400" b="1" dirty="0">
                <a:ln w="0"/>
                <a:solidFill>
                  <a:srgbClr val="FFC000"/>
                </a:solidFill>
                <a:effectLst>
                  <a:outerShdw blurRad="38100" dist="19050" dir="2700000" algn="tl" rotWithShape="0">
                    <a:schemeClr val="dk1">
                      <a:alpha val="40000"/>
                    </a:schemeClr>
                  </a:outerShdw>
                </a:effectLst>
                <a:latin typeface="Source Serif Pro" panose="02040603050405020204" pitchFamily="18" charset="0"/>
                <a:ea typeface="Source Serif Pro" panose="02040603050405020204" pitchFamily="18" charset="0"/>
              </a:rPr>
              <a:t>1</a:t>
            </a:r>
          </a:p>
          <a:p>
            <a:pPr algn="ctr"/>
            <a:r>
              <a:rPr lang="en-US" sz="5400" b="1" dirty="0">
                <a:ln w="0"/>
                <a:solidFill>
                  <a:srgbClr val="FFC000"/>
                </a:solidFill>
                <a:effectLst>
                  <a:outerShdw blurRad="38100" dist="19050" dir="2700000" algn="tl" rotWithShape="0">
                    <a:schemeClr val="dk1">
                      <a:alpha val="40000"/>
                    </a:schemeClr>
                  </a:outerShdw>
                </a:effectLst>
                <a:latin typeface="Source Serif Pro" panose="02040603050405020204" pitchFamily="18" charset="0"/>
                <a:ea typeface="Source Serif Pro" panose="02040603050405020204" pitchFamily="18" charset="0"/>
              </a:rPr>
              <a:t>2</a:t>
            </a:r>
          </a:p>
          <a:p>
            <a:pPr algn="ctr"/>
            <a:r>
              <a:rPr lang="en-US" sz="5400" b="1" dirty="0">
                <a:ln w="0"/>
                <a:solidFill>
                  <a:srgbClr val="FFC000"/>
                </a:solidFill>
                <a:effectLst>
                  <a:outerShdw blurRad="38100" dist="19050" dir="2700000" algn="tl" rotWithShape="0">
                    <a:schemeClr val="dk1">
                      <a:alpha val="40000"/>
                    </a:schemeClr>
                  </a:outerShdw>
                </a:effectLst>
                <a:latin typeface="Source Serif Pro" panose="02040603050405020204" pitchFamily="18" charset="0"/>
                <a:ea typeface="Source Serif Pro" panose="02040603050405020204" pitchFamily="18" charset="0"/>
              </a:rPr>
              <a:t>3</a:t>
            </a:r>
          </a:p>
          <a:p>
            <a:pPr algn="ctr"/>
            <a:r>
              <a:rPr lang="en-US" sz="5400" b="1" dirty="0">
                <a:ln w="0"/>
                <a:solidFill>
                  <a:srgbClr val="FFC000"/>
                </a:solidFill>
                <a:effectLst>
                  <a:outerShdw blurRad="38100" dist="19050" dir="2700000" algn="tl" rotWithShape="0">
                    <a:schemeClr val="dk1">
                      <a:alpha val="40000"/>
                    </a:schemeClr>
                  </a:outerShdw>
                </a:effectLst>
                <a:latin typeface="Source Serif Pro" panose="02040603050405020204" pitchFamily="18" charset="0"/>
                <a:ea typeface="Source Serif Pro" panose="02040603050405020204" pitchFamily="18" charset="0"/>
              </a:rPr>
              <a:t>4</a:t>
            </a:r>
          </a:p>
          <a:p>
            <a:pPr algn="ctr"/>
            <a:r>
              <a:rPr lang="en-US" sz="5400" b="1" dirty="0">
                <a:ln w="0"/>
                <a:solidFill>
                  <a:srgbClr val="FFC000"/>
                </a:solidFill>
                <a:effectLst>
                  <a:outerShdw blurRad="38100" dist="19050" dir="2700000" algn="tl" rotWithShape="0">
                    <a:schemeClr val="dk1">
                      <a:alpha val="40000"/>
                    </a:schemeClr>
                  </a:outerShdw>
                </a:effectLst>
                <a:latin typeface="Source Serif Pro" panose="02040603050405020204" pitchFamily="18" charset="0"/>
                <a:ea typeface="Source Serif Pro" panose="02040603050405020204" pitchFamily="18" charset="0"/>
              </a:rPr>
              <a:t>5</a:t>
            </a:r>
          </a:p>
          <a:p>
            <a:pPr algn="ctr"/>
            <a:r>
              <a:rPr lang="en-US" sz="5400" b="1" dirty="0">
                <a:ln w="0"/>
                <a:solidFill>
                  <a:srgbClr val="FFC000"/>
                </a:solidFill>
                <a:effectLst>
                  <a:outerShdw blurRad="38100" dist="19050" dir="2700000" algn="tl" rotWithShape="0">
                    <a:schemeClr val="dk1">
                      <a:alpha val="40000"/>
                    </a:schemeClr>
                  </a:outerShdw>
                </a:effectLst>
                <a:latin typeface="Source Serif Pro" panose="02040603050405020204" pitchFamily="18" charset="0"/>
                <a:ea typeface="Source Serif Pro" panose="02040603050405020204" pitchFamily="18" charset="0"/>
              </a:rPr>
              <a:t>6</a:t>
            </a:r>
          </a:p>
          <a:p>
            <a:pPr algn="ctr"/>
            <a:r>
              <a:rPr lang="en-US" sz="5400" b="1" dirty="0">
                <a:ln w="0"/>
                <a:solidFill>
                  <a:srgbClr val="FFC000"/>
                </a:solidFill>
                <a:effectLst>
                  <a:outerShdw blurRad="38100" dist="19050" dir="2700000" algn="tl" rotWithShape="0">
                    <a:schemeClr val="dk1">
                      <a:alpha val="40000"/>
                    </a:schemeClr>
                  </a:outerShdw>
                </a:effectLst>
                <a:latin typeface="Source Serif Pro" panose="02040603050405020204" pitchFamily="18" charset="0"/>
                <a:ea typeface="Source Serif Pro" panose="02040603050405020204" pitchFamily="18" charset="0"/>
              </a:rPr>
              <a:t>7</a:t>
            </a:r>
            <a:endParaRPr lang="en-PH" sz="5400" b="1" cap="none" spc="0" dirty="0">
              <a:ln w="0"/>
              <a:solidFill>
                <a:srgbClr val="FFC000"/>
              </a:solidFill>
              <a:effectLst>
                <a:outerShdw blurRad="38100" dist="19050" dir="2700000" algn="tl" rotWithShape="0">
                  <a:schemeClr val="dk1">
                    <a:alpha val="40000"/>
                  </a:schemeClr>
                </a:outerShdw>
              </a:effectLst>
            </a:endParaRPr>
          </a:p>
        </p:txBody>
      </p:sp>
      <p:pic>
        <p:nvPicPr>
          <p:cNvPr id="27" name="Picture 26" descr="Background pattern&#10;&#10;Description automatically generated">
            <a:extLst>
              <a:ext uri="{FF2B5EF4-FFF2-40B4-BE49-F238E27FC236}">
                <a16:creationId xmlns:a16="http://schemas.microsoft.com/office/drawing/2014/main" id="{4841A637-6788-40B1-933C-39795BAD7E6A}"/>
              </a:ext>
            </a:extLst>
          </p:cNvPr>
          <p:cNvPicPr>
            <a:picLocks noChangeAspect="1"/>
          </p:cNvPicPr>
          <p:nvPr/>
        </p:nvPicPr>
        <p:blipFill rotWithShape="1">
          <a:blip r:embed="rId2">
            <a:extLst>
              <a:ext uri="{28A0092B-C50C-407E-A947-70E740481C1C}">
                <a14:useLocalDpi xmlns:a14="http://schemas.microsoft.com/office/drawing/2010/main" val="0"/>
              </a:ext>
            </a:extLst>
          </a:blip>
          <a:srcRect t="30988" b="62425"/>
          <a:stretch/>
        </p:blipFill>
        <p:spPr>
          <a:xfrm flipV="1">
            <a:off x="3453" y="8570593"/>
            <a:ext cx="6858000" cy="584775"/>
          </a:xfrm>
          <a:prstGeom prst="rect">
            <a:avLst/>
          </a:prstGeom>
        </p:spPr>
      </p:pic>
    </p:spTree>
    <p:extLst>
      <p:ext uri="{BB962C8B-B14F-4D97-AF65-F5344CB8AC3E}">
        <p14:creationId xmlns:p14="http://schemas.microsoft.com/office/powerpoint/2010/main" val="1515898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alpha val="92941"/>
          </a:schemeClr>
        </a:solidFill>
        <a:effectLst/>
      </p:bgPr>
    </p:bg>
    <p:spTree>
      <p:nvGrpSpPr>
        <p:cNvPr id="1" name=""/>
        <p:cNvGrpSpPr/>
        <p:nvPr/>
      </p:nvGrpSpPr>
      <p:grpSpPr>
        <a:xfrm>
          <a:off x="0" y="0"/>
          <a:ext cx="0" cy="0"/>
          <a:chOff x="0" y="0"/>
          <a:chExt cx="0" cy="0"/>
        </a:xfrm>
      </p:grpSpPr>
      <p:pic>
        <p:nvPicPr>
          <p:cNvPr id="28" name="Picture 27" descr="Background pattern&#10;&#10;Description automatically generated">
            <a:extLst>
              <a:ext uri="{FF2B5EF4-FFF2-40B4-BE49-F238E27FC236}">
                <a16:creationId xmlns:a16="http://schemas.microsoft.com/office/drawing/2014/main" id="{D9435C24-7A25-469E-85B7-D1D96E121291}"/>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b="57692"/>
          <a:stretch/>
        </p:blipFill>
        <p:spPr>
          <a:xfrm flipH="1">
            <a:off x="-5403" y="4904876"/>
            <a:ext cx="6858000" cy="3755944"/>
          </a:xfrm>
          <a:prstGeom prst="rect">
            <a:avLst/>
          </a:prstGeom>
        </p:spPr>
      </p:pic>
      <p:pic>
        <p:nvPicPr>
          <p:cNvPr id="25" name="Picture 24" descr="Background pattern&#10;&#10;Description automatically generated">
            <a:extLst>
              <a:ext uri="{FF2B5EF4-FFF2-40B4-BE49-F238E27FC236}">
                <a16:creationId xmlns:a16="http://schemas.microsoft.com/office/drawing/2014/main" id="{B2454ED0-CE1B-4131-87C1-0C0C690B9BAF}"/>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b="57692"/>
          <a:stretch/>
        </p:blipFill>
        <p:spPr>
          <a:xfrm>
            <a:off x="17106" y="2359691"/>
            <a:ext cx="6858000" cy="3755944"/>
          </a:xfrm>
          <a:prstGeom prst="rect">
            <a:avLst/>
          </a:prstGeom>
        </p:spPr>
      </p:pic>
      <p:pic>
        <p:nvPicPr>
          <p:cNvPr id="5" name="Picture 4" descr="Background pattern&#10;&#10;Description automatically generated">
            <a:extLst>
              <a:ext uri="{FF2B5EF4-FFF2-40B4-BE49-F238E27FC236}">
                <a16:creationId xmlns:a16="http://schemas.microsoft.com/office/drawing/2014/main" id="{4CFB1B47-F6B0-4056-92EE-3802B69A256D}"/>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b="57692"/>
          <a:stretch/>
        </p:blipFill>
        <p:spPr>
          <a:xfrm>
            <a:off x="17106" y="18442"/>
            <a:ext cx="6858000" cy="3755944"/>
          </a:xfrm>
          <a:prstGeom prst="rect">
            <a:avLst/>
          </a:prstGeom>
        </p:spPr>
      </p:pic>
      <p:grpSp>
        <p:nvGrpSpPr>
          <p:cNvPr id="3" name="Group 2">
            <a:extLst>
              <a:ext uri="{FF2B5EF4-FFF2-40B4-BE49-F238E27FC236}">
                <a16:creationId xmlns:a16="http://schemas.microsoft.com/office/drawing/2014/main" id="{81D439D8-5D2F-4319-AC10-21D9E031D1FC}"/>
              </a:ext>
            </a:extLst>
          </p:cNvPr>
          <p:cNvGrpSpPr/>
          <p:nvPr/>
        </p:nvGrpSpPr>
        <p:grpSpPr>
          <a:xfrm>
            <a:off x="1280336" y="-206359"/>
            <a:ext cx="4944224" cy="1631216"/>
            <a:chOff x="1923810" y="-68286"/>
            <a:chExt cx="4944224" cy="1631216"/>
          </a:xfrm>
        </p:grpSpPr>
        <p:sp>
          <p:nvSpPr>
            <p:cNvPr id="6" name="Rectangle 5">
              <a:extLst>
                <a:ext uri="{FF2B5EF4-FFF2-40B4-BE49-F238E27FC236}">
                  <a16:creationId xmlns:a16="http://schemas.microsoft.com/office/drawing/2014/main" id="{A20AA811-349E-4879-8A90-A3F7710D6A40}"/>
                </a:ext>
              </a:extLst>
            </p:cNvPr>
            <p:cNvSpPr/>
            <p:nvPr/>
          </p:nvSpPr>
          <p:spPr>
            <a:xfrm>
              <a:off x="1923810" y="-68286"/>
              <a:ext cx="1929694" cy="1631216"/>
            </a:xfrm>
            <a:prstGeom prst="rect">
              <a:avLst/>
            </a:prstGeom>
            <a:noFill/>
          </p:spPr>
          <p:txBody>
            <a:bodyPr wrap="square" lIns="91440" tIns="45720" rIns="91440" bIns="45720">
              <a:spAutoFit/>
            </a:bodyPr>
            <a:lstStyle/>
            <a:p>
              <a:pPr algn="ctr"/>
              <a:r>
                <a:rPr lang="en-US" sz="10000" b="1" dirty="0">
                  <a:ln w="13462">
                    <a:noFill/>
                    <a:prstDash val="solid"/>
                  </a:ln>
                  <a:latin typeface="Source Serif Pro" panose="02040603050405020204" pitchFamily="18" charset="0"/>
                  <a:ea typeface="Source Serif Pro" panose="02040603050405020204" pitchFamily="18" charset="0"/>
                </a:rPr>
                <a:t>5</a:t>
              </a:r>
            </a:p>
          </p:txBody>
        </p:sp>
        <p:sp>
          <p:nvSpPr>
            <p:cNvPr id="50" name="Rectangle 49">
              <a:extLst>
                <a:ext uri="{FF2B5EF4-FFF2-40B4-BE49-F238E27FC236}">
                  <a16:creationId xmlns:a16="http://schemas.microsoft.com/office/drawing/2014/main" id="{02C6DC94-C5A8-46EF-839A-69156F44913C}"/>
                </a:ext>
              </a:extLst>
            </p:cNvPr>
            <p:cNvSpPr/>
            <p:nvPr/>
          </p:nvSpPr>
          <p:spPr>
            <a:xfrm>
              <a:off x="2609610" y="393379"/>
              <a:ext cx="4258424" cy="707886"/>
            </a:xfrm>
            <a:prstGeom prst="rect">
              <a:avLst/>
            </a:prstGeom>
            <a:noFill/>
          </p:spPr>
          <p:txBody>
            <a:bodyPr wrap="square" lIns="91440" tIns="45720" rIns="91440" bIns="45720">
              <a:spAutoFit/>
            </a:bodyPr>
            <a:lstStyle/>
            <a:p>
              <a:pPr algn="ctr"/>
              <a:r>
                <a:rPr lang="en-US" sz="4000" b="1" dirty="0">
                  <a:ln w="13462">
                    <a:noFill/>
                    <a:prstDash val="solid"/>
                  </a:ln>
                  <a:latin typeface="Source Serif Pro" panose="02040603050405020204" pitchFamily="18" charset="0"/>
                  <a:ea typeface="Source Serif Pro" panose="02040603050405020204" pitchFamily="18" charset="0"/>
                </a:rPr>
                <a:t> Easy Steps To</a:t>
              </a:r>
            </a:p>
          </p:txBody>
        </p:sp>
      </p:grpSp>
      <p:sp>
        <p:nvSpPr>
          <p:cNvPr id="53" name="Rectangle 52">
            <a:extLst>
              <a:ext uri="{FF2B5EF4-FFF2-40B4-BE49-F238E27FC236}">
                <a16:creationId xmlns:a16="http://schemas.microsoft.com/office/drawing/2014/main" id="{97B2C587-C63B-455D-954B-BD62B516E6A9}"/>
              </a:ext>
            </a:extLst>
          </p:cNvPr>
          <p:cNvSpPr/>
          <p:nvPr/>
        </p:nvSpPr>
        <p:spPr>
          <a:xfrm>
            <a:off x="-5403" y="451991"/>
            <a:ext cx="6858000" cy="1569660"/>
          </a:xfrm>
          <a:prstGeom prst="rect">
            <a:avLst/>
          </a:prstGeom>
          <a:noFill/>
        </p:spPr>
        <p:txBody>
          <a:bodyPr wrap="square" lIns="91440" tIns="45720" rIns="91440" bIns="45720">
            <a:spAutoFit/>
          </a:bodyPr>
          <a:lstStyle/>
          <a:p>
            <a:pPr algn="ctr"/>
            <a:r>
              <a:rPr lang="en-US" sz="9600" u="sng" dirty="0">
                <a:ln w="13462">
                  <a:noFill/>
                  <a:prstDash val="solid"/>
                </a:ln>
                <a:solidFill>
                  <a:srgbClr val="2A5E2D"/>
                </a:solidFill>
                <a:latin typeface="Virtual" panose="00000500000000000000" pitchFamily="50" charset="0"/>
                <a:ea typeface="Source Serif Pro" panose="02040603050405020204" pitchFamily="18" charset="0"/>
              </a:rPr>
              <a:t>Focus On The Present</a:t>
            </a:r>
          </a:p>
        </p:txBody>
      </p:sp>
      <p:sp>
        <p:nvSpPr>
          <p:cNvPr id="54" name="TextBox 53">
            <a:extLst>
              <a:ext uri="{FF2B5EF4-FFF2-40B4-BE49-F238E27FC236}">
                <a16:creationId xmlns:a16="http://schemas.microsoft.com/office/drawing/2014/main" id="{24AB2340-842E-4F3F-971D-FD9345A2C950}"/>
              </a:ext>
            </a:extLst>
          </p:cNvPr>
          <p:cNvSpPr txBox="1"/>
          <p:nvPr/>
        </p:nvSpPr>
        <p:spPr>
          <a:xfrm>
            <a:off x="88584" y="1839969"/>
            <a:ext cx="6659492" cy="461665"/>
          </a:xfrm>
          <a:prstGeom prst="rect">
            <a:avLst/>
          </a:prstGeom>
          <a:noFill/>
        </p:spPr>
        <p:txBody>
          <a:bodyPr wrap="square">
            <a:spAutoFit/>
          </a:bodyPr>
          <a:lstStyle/>
          <a:p>
            <a:pPr algn="ctr"/>
            <a:r>
              <a:rPr lang="en-US" sz="1200" b="1" i="0" u="none" strike="noStrike" dirty="0">
                <a:solidFill>
                  <a:srgbClr val="000000"/>
                </a:solidFill>
                <a:effectLst/>
                <a:latin typeface="Source Serif Pro" panose="02040603050405020204" pitchFamily="18" charset="0"/>
                <a:ea typeface="Source Serif Pro" panose="02040603050405020204" pitchFamily="18" charset="0"/>
              </a:rPr>
              <a:t>There are a lot of barriers to living in the moment. If you’re struggling, follow these 5 easy steps to focus on the present moment:</a:t>
            </a:r>
            <a:endParaRPr lang="en-PH" sz="1200" dirty="0">
              <a:latin typeface="Source Serif Pro" panose="02040603050405020204" pitchFamily="18" charset="0"/>
              <a:ea typeface="Source Serif Pro" panose="02040603050405020204" pitchFamily="18" charset="0"/>
            </a:endParaRPr>
          </a:p>
        </p:txBody>
      </p:sp>
      <p:sp>
        <p:nvSpPr>
          <p:cNvPr id="44" name="Rectangle 43">
            <a:extLst>
              <a:ext uri="{FF2B5EF4-FFF2-40B4-BE49-F238E27FC236}">
                <a16:creationId xmlns:a16="http://schemas.microsoft.com/office/drawing/2014/main" id="{5A3033C9-1B6F-4F75-A5B9-2BF487994E40}"/>
              </a:ext>
            </a:extLst>
          </p:cNvPr>
          <p:cNvSpPr/>
          <p:nvPr/>
        </p:nvSpPr>
        <p:spPr>
          <a:xfrm>
            <a:off x="383058" y="2301634"/>
            <a:ext cx="6097918" cy="6585928"/>
          </a:xfrm>
          <a:prstGeom prst="rect">
            <a:avLst/>
          </a:prstGeom>
          <a:solidFill>
            <a:srgbClr val="2A5E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grpSp>
        <p:nvGrpSpPr>
          <p:cNvPr id="8" name="Group 7">
            <a:extLst>
              <a:ext uri="{FF2B5EF4-FFF2-40B4-BE49-F238E27FC236}">
                <a16:creationId xmlns:a16="http://schemas.microsoft.com/office/drawing/2014/main" id="{A0E6E969-7216-4F82-A7AE-F5835CB4F909}"/>
              </a:ext>
            </a:extLst>
          </p:cNvPr>
          <p:cNvGrpSpPr/>
          <p:nvPr/>
        </p:nvGrpSpPr>
        <p:grpSpPr>
          <a:xfrm>
            <a:off x="1705024" y="2244213"/>
            <a:ext cx="4765592" cy="1256683"/>
            <a:chOff x="1705024" y="2528422"/>
            <a:chExt cx="4765592" cy="1256683"/>
          </a:xfrm>
        </p:grpSpPr>
        <p:sp>
          <p:nvSpPr>
            <p:cNvPr id="23" name="TextBox 22">
              <a:extLst>
                <a:ext uri="{FF2B5EF4-FFF2-40B4-BE49-F238E27FC236}">
                  <a16:creationId xmlns:a16="http://schemas.microsoft.com/office/drawing/2014/main" id="{C88CFA81-384A-4251-AAD0-8D6D0907978B}"/>
                </a:ext>
              </a:extLst>
            </p:cNvPr>
            <p:cNvSpPr txBox="1"/>
            <p:nvPr/>
          </p:nvSpPr>
          <p:spPr>
            <a:xfrm>
              <a:off x="1713266" y="2528422"/>
              <a:ext cx="4757350" cy="646331"/>
            </a:xfrm>
            <a:prstGeom prst="rect">
              <a:avLst/>
            </a:prstGeom>
            <a:noFill/>
          </p:spPr>
          <p:txBody>
            <a:bodyPr wrap="square">
              <a:spAutoFit/>
            </a:bodyPr>
            <a:lstStyle/>
            <a:p>
              <a:pPr algn="ctr"/>
              <a:r>
                <a:rPr lang="en-US" sz="3600" i="0" u="none" strike="noStrike" dirty="0">
                  <a:solidFill>
                    <a:srgbClr val="E0F19C"/>
                  </a:solidFill>
                  <a:effectLst/>
                  <a:latin typeface="Virtual" panose="00000500000000000000" pitchFamily="50" charset="0"/>
                </a:rPr>
                <a:t>Step 1: Focus on what you can see</a:t>
              </a:r>
              <a:endParaRPr lang="en-US" sz="3600" dirty="0">
                <a:solidFill>
                  <a:srgbClr val="E0F19C"/>
                </a:solidFill>
                <a:effectLst/>
                <a:latin typeface="Virtual" panose="00000500000000000000" pitchFamily="50" charset="0"/>
                <a:ea typeface="Source Serif Pro" panose="02040603050405020204" pitchFamily="18" charset="0"/>
              </a:endParaRPr>
            </a:p>
          </p:txBody>
        </p:sp>
        <p:sp>
          <p:nvSpPr>
            <p:cNvPr id="24" name="TextBox 23">
              <a:extLst>
                <a:ext uri="{FF2B5EF4-FFF2-40B4-BE49-F238E27FC236}">
                  <a16:creationId xmlns:a16="http://schemas.microsoft.com/office/drawing/2014/main" id="{D2CF3A51-F818-4943-9289-68FDF1C772E6}"/>
                </a:ext>
              </a:extLst>
            </p:cNvPr>
            <p:cNvSpPr txBox="1"/>
            <p:nvPr/>
          </p:nvSpPr>
          <p:spPr>
            <a:xfrm>
              <a:off x="1705024" y="3046441"/>
              <a:ext cx="4757350" cy="738664"/>
            </a:xfrm>
            <a:prstGeom prst="rect">
              <a:avLst/>
            </a:prstGeom>
            <a:noFill/>
          </p:spPr>
          <p:txBody>
            <a:bodyPr wrap="square">
              <a:spAutoFit/>
            </a:bodyPr>
            <a:lstStyle/>
            <a:p>
              <a:pPr algn="ctr"/>
              <a:r>
                <a:rPr lang="en-US" sz="1400" b="1" i="0" u="none" strike="noStrike" dirty="0">
                  <a:solidFill>
                    <a:srgbClr val="FFFFFF"/>
                  </a:solidFill>
                  <a:effectLst/>
                  <a:latin typeface="Source Serif Pro" panose="02040603050405020204" pitchFamily="18" charset="0"/>
                  <a:ea typeface="Source Serif Pro" panose="02040603050405020204" pitchFamily="18" charset="0"/>
                </a:rPr>
                <a:t>Start by focusing on everything you can currently see. Scan your eyes slowly across the room. Stop at each object and take in every detail. </a:t>
              </a:r>
              <a:endParaRPr lang="en-US" sz="1400" dirty="0">
                <a:solidFill>
                  <a:schemeClr val="bg1"/>
                </a:solidFill>
                <a:effectLst/>
                <a:latin typeface="Source Serif Pro" panose="02040603050405020204" pitchFamily="18" charset="0"/>
                <a:ea typeface="Source Serif Pro" panose="02040603050405020204" pitchFamily="18" charset="0"/>
              </a:endParaRPr>
            </a:p>
          </p:txBody>
        </p:sp>
      </p:grpSp>
      <p:pic>
        <p:nvPicPr>
          <p:cNvPr id="29" name="Picture 28" descr="Background pattern&#10;&#10;Description automatically generated">
            <a:extLst>
              <a:ext uri="{FF2B5EF4-FFF2-40B4-BE49-F238E27FC236}">
                <a16:creationId xmlns:a16="http://schemas.microsoft.com/office/drawing/2014/main" id="{99D5A9A8-4C58-4C18-9C4C-D3DB0A79EABE}"/>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l="-323" t="86537" r="323" b="159"/>
          <a:stretch/>
        </p:blipFill>
        <p:spPr>
          <a:xfrm>
            <a:off x="-10670" y="7956884"/>
            <a:ext cx="6858000" cy="1181031"/>
          </a:xfrm>
          <a:prstGeom prst="rect">
            <a:avLst/>
          </a:prstGeom>
        </p:spPr>
      </p:pic>
      <p:grpSp>
        <p:nvGrpSpPr>
          <p:cNvPr id="11" name="Group 10">
            <a:extLst>
              <a:ext uri="{FF2B5EF4-FFF2-40B4-BE49-F238E27FC236}">
                <a16:creationId xmlns:a16="http://schemas.microsoft.com/office/drawing/2014/main" id="{AB8EEA93-D32C-4502-B04A-DC2CB02F55F9}"/>
              </a:ext>
            </a:extLst>
          </p:cNvPr>
          <p:cNvGrpSpPr/>
          <p:nvPr/>
        </p:nvGrpSpPr>
        <p:grpSpPr>
          <a:xfrm>
            <a:off x="1752455" y="3375440"/>
            <a:ext cx="4765592" cy="1295872"/>
            <a:chOff x="1752455" y="3634936"/>
            <a:chExt cx="4765592" cy="1295872"/>
          </a:xfrm>
        </p:grpSpPr>
        <p:sp>
          <p:nvSpPr>
            <p:cNvPr id="32" name="TextBox 31">
              <a:extLst>
                <a:ext uri="{FF2B5EF4-FFF2-40B4-BE49-F238E27FC236}">
                  <a16:creationId xmlns:a16="http://schemas.microsoft.com/office/drawing/2014/main" id="{3EEC4FD4-D027-42FD-8358-34A55BB9F780}"/>
                </a:ext>
              </a:extLst>
            </p:cNvPr>
            <p:cNvSpPr txBox="1"/>
            <p:nvPr/>
          </p:nvSpPr>
          <p:spPr>
            <a:xfrm>
              <a:off x="1760697" y="3634936"/>
              <a:ext cx="4757350" cy="646331"/>
            </a:xfrm>
            <a:prstGeom prst="rect">
              <a:avLst/>
            </a:prstGeom>
            <a:noFill/>
          </p:spPr>
          <p:txBody>
            <a:bodyPr wrap="square">
              <a:spAutoFit/>
            </a:bodyPr>
            <a:lstStyle/>
            <a:p>
              <a:pPr algn="ctr"/>
              <a:r>
                <a:rPr lang="en-US" sz="3600" i="0" u="none" strike="noStrike" dirty="0">
                  <a:solidFill>
                    <a:srgbClr val="E0F19C"/>
                  </a:solidFill>
                  <a:effectLst/>
                  <a:latin typeface="Virtual" panose="00000500000000000000" pitchFamily="50" charset="0"/>
                </a:rPr>
                <a:t>Step 2: Take 5 deep, slow breaths</a:t>
              </a:r>
              <a:endParaRPr lang="en-US" sz="3600" dirty="0">
                <a:solidFill>
                  <a:srgbClr val="E0F19C"/>
                </a:solidFill>
                <a:effectLst/>
                <a:latin typeface="Virtual" panose="00000500000000000000" pitchFamily="50" charset="0"/>
                <a:ea typeface="Source Serif Pro" panose="02040603050405020204" pitchFamily="18" charset="0"/>
              </a:endParaRPr>
            </a:p>
          </p:txBody>
        </p:sp>
        <p:sp>
          <p:nvSpPr>
            <p:cNvPr id="33" name="TextBox 32">
              <a:extLst>
                <a:ext uri="{FF2B5EF4-FFF2-40B4-BE49-F238E27FC236}">
                  <a16:creationId xmlns:a16="http://schemas.microsoft.com/office/drawing/2014/main" id="{B13D93FF-88AD-40A8-B9F9-D8B578C2D17B}"/>
                </a:ext>
              </a:extLst>
            </p:cNvPr>
            <p:cNvSpPr txBox="1"/>
            <p:nvPr/>
          </p:nvSpPr>
          <p:spPr>
            <a:xfrm>
              <a:off x="1752455" y="4192144"/>
              <a:ext cx="4757350" cy="738664"/>
            </a:xfrm>
            <a:prstGeom prst="rect">
              <a:avLst/>
            </a:prstGeom>
            <a:noFill/>
          </p:spPr>
          <p:txBody>
            <a:bodyPr wrap="square">
              <a:spAutoFit/>
            </a:bodyPr>
            <a:lstStyle/>
            <a:p>
              <a:pPr algn="ctr"/>
              <a:r>
                <a:rPr lang="en-US" sz="1400" b="1" i="0" u="none" strike="noStrike" dirty="0">
                  <a:solidFill>
                    <a:srgbClr val="FFFFFF"/>
                  </a:solidFill>
                  <a:effectLst/>
                  <a:latin typeface="Source Serif Pro" panose="02040603050405020204" pitchFamily="18" charset="0"/>
                  <a:ea typeface="Source Serif Pro" panose="02040603050405020204" pitchFamily="18" charset="0"/>
                </a:rPr>
                <a:t>Close your eyes and take a deep, slow breath. Breathe in through the nose for 5 seconds, and out through the mouth for five seconds. Repeat this four more times. </a:t>
              </a:r>
              <a:endParaRPr lang="en-US" sz="1400" dirty="0">
                <a:solidFill>
                  <a:schemeClr val="bg1"/>
                </a:solidFill>
                <a:effectLst/>
                <a:latin typeface="Source Serif Pro" panose="02040603050405020204" pitchFamily="18" charset="0"/>
                <a:ea typeface="Source Serif Pro" panose="02040603050405020204" pitchFamily="18" charset="0"/>
              </a:endParaRPr>
            </a:p>
          </p:txBody>
        </p:sp>
      </p:grpSp>
      <p:grpSp>
        <p:nvGrpSpPr>
          <p:cNvPr id="12" name="Group 11">
            <a:extLst>
              <a:ext uri="{FF2B5EF4-FFF2-40B4-BE49-F238E27FC236}">
                <a16:creationId xmlns:a16="http://schemas.microsoft.com/office/drawing/2014/main" id="{8DEC9240-B51B-4B83-B75E-8FED6D079745}"/>
              </a:ext>
            </a:extLst>
          </p:cNvPr>
          <p:cNvGrpSpPr/>
          <p:nvPr/>
        </p:nvGrpSpPr>
        <p:grpSpPr>
          <a:xfrm>
            <a:off x="1697998" y="4506336"/>
            <a:ext cx="4765592" cy="1691100"/>
            <a:chOff x="1722712" y="4679334"/>
            <a:chExt cx="4765592" cy="1691100"/>
          </a:xfrm>
        </p:grpSpPr>
        <p:sp>
          <p:nvSpPr>
            <p:cNvPr id="34" name="TextBox 33">
              <a:extLst>
                <a:ext uri="{FF2B5EF4-FFF2-40B4-BE49-F238E27FC236}">
                  <a16:creationId xmlns:a16="http://schemas.microsoft.com/office/drawing/2014/main" id="{83C04713-F17E-4FAE-804D-8CE8796388E7}"/>
                </a:ext>
              </a:extLst>
            </p:cNvPr>
            <p:cNvSpPr txBox="1"/>
            <p:nvPr/>
          </p:nvSpPr>
          <p:spPr>
            <a:xfrm>
              <a:off x="1730954" y="4679334"/>
              <a:ext cx="4757350" cy="646331"/>
            </a:xfrm>
            <a:prstGeom prst="rect">
              <a:avLst/>
            </a:prstGeom>
            <a:noFill/>
          </p:spPr>
          <p:txBody>
            <a:bodyPr wrap="square">
              <a:spAutoFit/>
            </a:bodyPr>
            <a:lstStyle/>
            <a:p>
              <a:pPr algn="ctr"/>
              <a:r>
                <a:rPr lang="en-PH" sz="3600" i="0" u="none" strike="noStrike" dirty="0">
                  <a:solidFill>
                    <a:srgbClr val="E0F19C"/>
                  </a:solidFill>
                  <a:effectLst/>
                  <a:latin typeface="Virtual" panose="00000500000000000000" pitchFamily="50" charset="0"/>
                </a:rPr>
                <a:t>Step 3: Smile!</a:t>
              </a:r>
              <a:endParaRPr lang="en-US" sz="3600" dirty="0">
                <a:solidFill>
                  <a:srgbClr val="E0F19C"/>
                </a:solidFill>
                <a:effectLst/>
                <a:latin typeface="Virtual" panose="00000500000000000000" pitchFamily="50" charset="0"/>
                <a:ea typeface="Source Serif Pro" panose="02040603050405020204" pitchFamily="18" charset="0"/>
              </a:endParaRPr>
            </a:p>
          </p:txBody>
        </p:sp>
        <p:sp>
          <p:nvSpPr>
            <p:cNvPr id="35" name="TextBox 34">
              <a:extLst>
                <a:ext uri="{FF2B5EF4-FFF2-40B4-BE49-F238E27FC236}">
                  <a16:creationId xmlns:a16="http://schemas.microsoft.com/office/drawing/2014/main" id="{155C85BF-037A-4626-A1B2-3FCC2F5798E5}"/>
                </a:ext>
              </a:extLst>
            </p:cNvPr>
            <p:cNvSpPr txBox="1"/>
            <p:nvPr/>
          </p:nvSpPr>
          <p:spPr>
            <a:xfrm>
              <a:off x="1722712" y="5200883"/>
              <a:ext cx="4757350" cy="1169551"/>
            </a:xfrm>
            <a:prstGeom prst="rect">
              <a:avLst/>
            </a:prstGeom>
            <a:noFill/>
          </p:spPr>
          <p:txBody>
            <a:bodyPr wrap="square">
              <a:spAutoFit/>
            </a:bodyPr>
            <a:lstStyle/>
            <a:p>
              <a:pPr algn="ctr"/>
              <a:r>
                <a:rPr lang="en-US" sz="1400" b="1" i="0" u="none" strike="noStrike" dirty="0">
                  <a:solidFill>
                    <a:srgbClr val="FFFFFF"/>
                  </a:solidFill>
                  <a:effectLst/>
                  <a:latin typeface="Source Serif Pro" panose="02040603050405020204" pitchFamily="18" charset="0"/>
                  <a:ea typeface="Source Serif Pro" panose="02040603050405020204" pitchFamily="18" charset="0"/>
                </a:rPr>
                <a:t>It takes more effort to frown than it does to smile! Bring yourself into the present by smiling. Think of something that makes you happy if you are struggling. Close your eyes to really focus on what it is you are grateful for.</a:t>
              </a:r>
              <a:endParaRPr lang="en-US" sz="1400" dirty="0">
                <a:solidFill>
                  <a:schemeClr val="bg1"/>
                </a:solidFill>
                <a:effectLst/>
                <a:latin typeface="Source Serif Pro" panose="02040603050405020204" pitchFamily="18" charset="0"/>
                <a:ea typeface="Source Serif Pro" panose="02040603050405020204" pitchFamily="18" charset="0"/>
              </a:endParaRPr>
            </a:p>
          </p:txBody>
        </p:sp>
      </p:grpSp>
      <p:grpSp>
        <p:nvGrpSpPr>
          <p:cNvPr id="14" name="Group 13">
            <a:extLst>
              <a:ext uri="{FF2B5EF4-FFF2-40B4-BE49-F238E27FC236}">
                <a16:creationId xmlns:a16="http://schemas.microsoft.com/office/drawing/2014/main" id="{BC4D87EF-A3D0-463D-822E-584D0B18F606}"/>
              </a:ext>
            </a:extLst>
          </p:cNvPr>
          <p:cNvGrpSpPr/>
          <p:nvPr/>
        </p:nvGrpSpPr>
        <p:grpSpPr>
          <a:xfrm>
            <a:off x="1735213" y="6062519"/>
            <a:ext cx="4765592" cy="1321998"/>
            <a:chOff x="1735213" y="6408508"/>
            <a:chExt cx="4765592" cy="1321998"/>
          </a:xfrm>
        </p:grpSpPr>
        <p:sp>
          <p:nvSpPr>
            <p:cNvPr id="36" name="TextBox 35">
              <a:extLst>
                <a:ext uri="{FF2B5EF4-FFF2-40B4-BE49-F238E27FC236}">
                  <a16:creationId xmlns:a16="http://schemas.microsoft.com/office/drawing/2014/main" id="{28BEE9C4-A440-4C43-A5DB-F046254BF563}"/>
                </a:ext>
              </a:extLst>
            </p:cNvPr>
            <p:cNvSpPr txBox="1"/>
            <p:nvPr/>
          </p:nvSpPr>
          <p:spPr>
            <a:xfrm>
              <a:off x="1743455" y="6408508"/>
              <a:ext cx="4757350" cy="646331"/>
            </a:xfrm>
            <a:prstGeom prst="rect">
              <a:avLst/>
            </a:prstGeom>
            <a:noFill/>
          </p:spPr>
          <p:txBody>
            <a:bodyPr wrap="square">
              <a:spAutoFit/>
            </a:bodyPr>
            <a:lstStyle/>
            <a:p>
              <a:pPr algn="ctr"/>
              <a:r>
                <a:rPr lang="en-US" sz="3600" i="0" u="none" strike="noStrike" dirty="0">
                  <a:solidFill>
                    <a:srgbClr val="E0F19C"/>
                  </a:solidFill>
                  <a:effectLst/>
                  <a:latin typeface="Virtual" panose="00000500000000000000" pitchFamily="50" charset="0"/>
                </a:rPr>
                <a:t>Step 4: Sit in a quiet spot to reflect</a:t>
              </a:r>
              <a:endParaRPr lang="en-US" sz="3600" dirty="0">
                <a:solidFill>
                  <a:srgbClr val="E0F19C"/>
                </a:solidFill>
                <a:effectLst/>
                <a:latin typeface="Virtual" panose="00000500000000000000" pitchFamily="50" charset="0"/>
                <a:ea typeface="Source Serif Pro" panose="02040603050405020204" pitchFamily="18" charset="0"/>
              </a:endParaRPr>
            </a:p>
          </p:txBody>
        </p:sp>
        <p:sp>
          <p:nvSpPr>
            <p:cNvPr id="37" name="TextBox 36">
              <a:extLst>
                <a:ext uri="{FF2B5EF4-FFF2-40B4-BE49-F238E27FC236}">
                  <a16:creationId xmlns:a16="http://schemas.microsoft.com/office/drawing/2014/main" id="{87F16217-127D-4C20-923F-44C58857EC92}"/>
                </a:ext>
              </a:extLst>
            </p:cNvPr>
            <p:cNvSpPr txBox="1"/>
            <p:nvPr/>
          </p:nvSpPr>
          <p:spPr>
            <a:xfrm>
              <a:off x="1735213" y="6991842"/>
              <a:ext cx="4757350" cy="738664"/>
            </a:xfrm>
            <a:prstGeom prst="rect">
              <a:avLst/>
            </a:prstGeom>
            <a:noFill/>
          </p:spPr>
          <p:txBody>
            <a:bodyPr wrap="square">
              <a:spAutoFit/>
            </a:bodyPr>
            <a:lstStyle/>
            <a:p>
              <a:pPr algn="ctr"/>
              <a:r>
                <a:rPr lang="en-US" sz="1400" b="1" i="0" u="none" strike="noStrike" dirty="0">
                  <a:solidFill>
                    <a:srgbClr val="FFFFFF"/>
                  </a:solidFill>
                  <a:effectLst/>
                  <a:latin typeface="Source Serif Pro" panose="02040603050405020204" pitchFamily="18" charset="0"/>
                  <a:ea typeface="Source Serif Pro" panose="02040603050405020204" pitchFamily="18" charset="0"/>
                </a:rPr>
                <a:t>Reflecting on your day is a great way to live in the present. It also gives you the opportunity to see what you can do better tomorrow.</a:t>
              </a:r>
              <a:endParaRPr lang="en-US" sz="1400" dirty="0">
                <a:solidFill>
                  <a:schemeClr val="bg1"/>
                </a:solidFill>
                <a:effectLst/>
                <a:latin typeface="Source Serif Pro" panose="02040603050405020204" pitchFamily="18" charset="0"/>
                <a:ea typeface="Source Serif Pro" panose="02040603050405020204" pitchFamily="18" charset="0"/>
              </a:endParaRPr>
            </a:p>
          </p:txBody>
        </p:sp>
      </p:grpSp>
      <p:grpSp>
        <p:nvGrpSpPr>
          <p:cNvPr id="15" name="Group 14">
            <a:extLst>
              <a:ext uri="{FF2B5EF4-FFF2-40B4-BE49-F238E27FC236}">
                <a16:creationId xmlns:a16="http://schemas.microsoft.com/office/drawing/2014/main" id="{A9D79B9D-CB3D-4769-945F-AE889C0B802A}"/>
              </a:ext>
            </a:extLst>
          </p:cNvPr>
          <p:cNvGrpSpPr/>
          <p:nvPr/>
        </p:nvGrpSpPr>
        <p:grpSpPr>
          <a:xfrm>
            <a:off x="1705024" y="7261943"/>
            <a:ext cx="4765592" cy="1537441"/>
            <a:chOff x="1705024" y="7459655"/>
            <a:chExt cx="4765592" cy="1537441"/>
          </a:xfrm>
        </p:grpSpPr>
        <p:sp>
          <p:nvSpPr>
            <p:cNvPr id="40" name="TextBox 39">
              <a:extLst>
                <a:ext uri="{FF2B5EF4-FFF2-40B4-BE49-F238E27FC236}">
                  <a16:creationId xmlns:a16="http://schemas.microsoft.com/office/drawing/2014/main" id="{E6CD9FFB-56FF-49B5-A98A-E3BE77C9544D}"/>
                </a:ext>
              </a:extLst>
            </p:cNvPr>
            <p:cNvSpPr txBox="1"/>
            <p:nvPr/>
          </p:nvSpPr>
          <p:spPr>
            <a:xfrm>
              <a:off x="1713266" y="7459655"/>
              <a:ext cx="4757350" cy="646331"/>
            </a:xfrm>
            <a:prstGeom prst="rect">
              <a:avLst/>
            </a:prstGeom>
            <a:noFill/>
          </p:spPr>
          <p:txBody>
            <a:bodyPr wrap="square">
              <a:spAutoFit/>
            </a:bodyPr>
            <a:lstStyle/>
            <a:p>
              <a:pPr algn="ctr"/>
              <a:r>
                <a:rPr lang="en-US" sz="3600" i="0" u="none" strike="noStrike" dirty="0">
                  <a:solidFill>
                    <a:srgbClr val="E0F19C"/>
                  </a:solidFill>
                  <a:effectLst/>
                  <a:latin typeface="Virtual" panose="00000500000000000000" pitchFamily="50" charset="0"/>
                </a:rPr>
                <a:t>Step 5: Focus on your body</a:t>
              </a:r>
              <a:endParaRPr lang="en-US" sz="3600" dirty="0">
                <a:solidFill>
                  <a:srgbClr val="E0F19C"/>
                </a:solidFill>
                <a:effectLst/>
                <a:latin typeface="Virtual" panose="00000500000000000000" pitchFamily="50" charset="0"/>
                <a:ea typeface="Source Serif Pro" panose="02040603050405020204" pitchFamily="18" charset="0"/>
              </a:endParaRPr>
            </a:p>
          </p:txBody>
        </p:sp>
        <p:sp>
          <p:nvSpPr>
            <p:cNvPr id="41" name="TextBox 40">
              <a:extLst>
                <a:ext uri="{FF2B5EF4-FFF2-40B4-BE49-F238E27FC236}">
                  <a16:creationId xmlns:a16="http://schemas.microsoft.com/office/drawing/2014/main" id="{A389B50F-8842-4C4F-86C5-60B71D26038C}"/>
                </a:ext>
              </a:extLst>
            </p:cNvPr>
            <p:cNvSpPr txBox="1"/>
            <p:nvPr/>
          </p:nvSpPr>
          <p:spPr>
            <a:xfrm>
              <a:off x="1705024" y="8042989"/>
              <a:ext cx="4757350" cy="954107"/>
            </a:xfrm>
            <a:prstGeom prst="rect">
              <a:avLst/>
            </a:prstGeom>
            <a:noFill/>
          </p:spPr>
          <p:txBody>
            <a:bodyPr wrap="square">
              <a:spAutoFit/>
            </a:bodyPr>
            <a:lstStyle/>
            <a:p>
              <a:pPr algn="ctr"/>
              <a:r>
                <a:rPr lang="en-US" sz="1400" b="1" i="0" u="none" strike="noStrike" dirty="0">
                  <a:solidFill>
                    <a:srgbClr val="FFFFFF"/>
                  </a:solidFill>
                  <a:effectLst/>
                  <a:latin typeface="Source Serif Pro" panose="02040603050405020204" pitchFamily="18" charset="0"/>
                  <a:ea typeface="Source Serif Pro" panose="02040603050405020204" pitchFamily="18" charset="0"/>
                </a:rPr>
                <a:t>Bring your attention to your body. Start with your toes and work your way upwards. How does each part of the body feel? Observe what it is telling you and then let go of any tension within the muscles. </a:t>
              </a:r>
              <a:endParaRPr lang="en-US" sz="1400" dirty="0">
                <a:solidFill>
                  <a:schemeClr val="bg1"/>
                </a:solidFill>
                <a:effectLst/>
                <a:latin typeface="Source Serif Pro" panose="02040603050405020204" pitchFamily="18" charset="0"/>
                <a:ea typeface="Source Serif Pro" panose="02040603050405020204" pitchFamily="18" charset="0"/>
              </a:endParaRPr>
            </a:p>
          </p:txBody>
        </p:sp>
      </p:grpSp>
      <p:pic>
        <p:nvPicPr>
          <p:cNvPr id="46" name="Picture 45" descr="Background pattern&#10;&#10;Description automatically generated">
            <a:extLst>
              <a:ext uri="{FF2B5EF4-FFF2-40B4-BE49-F238E27FC236}">
                <a16:creationId xmlns:a16="http://schemas.microsoft.com/office/drawing/2014/main" id="{1EC7CD69-4DF7-49A5-8378-228E2D83DDD4}"/>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l="73448" t="41807" r="7814" b="41885"/>
          <a:stretch/>
        </p:blipFill>
        <p:spPr>
          <a:xfrm>
            <a:off x="355023" y="3381866"/>
            <a:ext cx="1285102" cy="1447635"/>
          </a:xfrm>
          <a:prstGeom prst="rect">
            <a:avLst/>
          </a:prstGeom>
        </p:spPr>
      </p:pic>
      <p:pic>
        <p:nvPicPr>
          <p:cNvPr id="48" name="Picture 47" descr="Background pattern&#10;&#10;Description automatically generated">
            <a:extLst>
              <a:ext uri="{FF2B5EF4-FFF2-40B4-BE49-F238E27FC236}">
                <a16:creationId xmlns:a16="http://schemas.microsoft.com/office/drawing/2014/main" id="{F05049D1-877D-4C7B-864B-D9B20DAEB9C1}"/>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l="37142" t="42565" r="44120" b="41127"/>
          <a:stretch/>
        </p:blipFill>
        <p:spPr>
          <a:xfrm>
            <a:off x="323643" y="2218336"/>
            <a:ext cx="1285102" cy="1447635"/>
          </a:xfrm>
          <a:prstGeom prst="rect">
            <a:avLst/>
          </a:prstGeom>
        </p:spPr>
      </p:pic>
      <p:pic>
        <p:nvPicPr>
          <p:cNvPr id="49" name="Picture 48" descr="Background pattern&#10;&#10;Description automatically generated">
            <a:extLst>
              <a:ext uri="{FF2B5EF4-FFF2-40B4-BE49-F238E27FC236}">
                <a16:creationId xmlns:a16="http://schemas.microsoft.com/office/drawing/2014/main" id="{7ED2AC70-DFD7-4A8A-AF2A-98E3C343083B}"/>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l="6113" t="43285" r="75149" b="40407"/>
          <a:stretch/>
        </p:blipFill>
        <p:spPr>
          <a:xfrm>
            <a:off x="384067" y="4912799"/>
            <a:ext cx="1285102" cy="1447635"/>
          </a:xfrm>
          <a:prstGeom prst="rect">
            <a:avLst/>
          </a:prstGeom>
        </p:spPr>
      </p:pic>
      <p:pic>
        <p:nvPicPr>
          <p:cNvPr id="51" name="Picture 50" descr="Background pattern&#10;&#10;Description automatically generated">
            <a:extLst>
              <a:ext uri="{FF2B5EF4-FFF2-40B4-BE49-F238E27FC236}">
                <a16:creationId xmlns:a16="http://schemas.microsoft.com/office/drawing/2014/main" id="{4A9C6374-A9D4-4F02-9B5C-7557B21F7E66}"/>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l="6231" t="66927" r="75031" b="16765"/>
          <a:stretch/>
        </p:blipFill>
        <p:spPr>
          <a:xfrm>
            <a:off x="553033" y="6356961"/>
            <a:ext cx="1123162" cy="1265214"/>
          </a:xfrm>
          <a:prstGeom prst="rect">
            <a:avLst/>
          </a:prstGeom>
        </p:spPr>
      </p:pic>
      <p:pic>
        <p:nvPicPr>
          <p:cNvPr id="52" name="Picture 51" descr="Background pattern&#10;&#10;Description automatically generated">
            <a:extLst>
              <a:ext uri="{FF2B5EF4-FFF2-40B4-BE49-F238E27FC236}">
                <a16:creationId xmlns:a16="http://schemas.microsoft.com/office/drawing/2014/main" id="{80A254CE-D7B3-4893-9E65-5D0C85A11D35}"/>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l="29054" t="63445" r="48072" b="20247"/>
          <a:stretch/>
        </p:blipFill>
        <p:spPr>
          <a:xfrm>
            <a:off x="541310" y="7618702"/>
            <a:ext cx="1306339" cy="1205498"/>
          </a:xfrm>
          <a:prstGeom prst="rect">
            <a:avLst/>
          </a:prstGeom>
        </p:spPr>
      </p:pic>
    </p:spTree>
    <p:extLst>
      <p:ext uri="{BB962C8B-B14F-4D97-AF65-F5344CB8AC3E}">
        <p14:creationId xmlns:p14="http://schemas.microsoft.com/office/powerpoint/2010/main" val="31847503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EE67C">
            <a:alpha val="92549"/>
          </a:srgbClr>
        </a:solidFill>
        <a:effectLst/>
      </p:bgPr>
    </p:bg>
    <p:spTree>
      <p:nvGrpSpPr>
        <p:cNvPr id="1" name=""/>
        <p:cNvGrpSpPr/>
        <p:nvPr/>
      </p:nvGrpSpPr>
      <p:grpSpPr>
        <a:xfrm>
          <a:off x="0" y="0"/>
          <a:ext cx="0" cy="0"/>
          <a:chOff x="0" y="0"/>
          <a:chExt cx="0" cy="0"/>
        </a:xfrm>
      </p:grpSpPr>
      <p:pic>
        <p:nvPicPr>
          <p:cNvPr id="69" name="Picture 68" descr="Shape&#10;&#10;Description automatically generated with medium confidence">
            <a:extLst>
              <a:ext uri="{FF2B5EF4-FFF2-40B4-BE49-F238E27FC236}">
                <a16:creationId xmlns:a16="http://schemas.microsoft.com/office/drawing/2014/main" id="{38C423C1-C473-4DAF-A977-8B8E5E975867}"/>
              </a:ext>
            </a:extLst>
          </p:cNvPr>
          <p:cNvPicPr>
            <a:picLocks noChangeAspect="1"/>
          </p:cNvPicPr>
          <p:nvPr/>
        </p:nvPicPr>
        <p:blipFill rotWithShape="1">
          <a:blip r:embed="rId2">
            <a:extLst>
              <a:ext uri="{28A0092B-C50C-407E-A947-70E740481C1C}">
                <a14:useLocalDpi xmlns:a14="http://schemas.microsoft.com/office/drawing/2010/main" val="0"/>
              </a:ext>
            </a:extLst>
          </a:blip>
          <a:srcRect l="-1037" t="30280" r="372" b="54134"/>
          <a:stretch/>
        </p:blipFill>
        <p:spPr>
          <a:xfrm>
            <a:off x="-52251" y="6842935"/>
            <a:ext cx="6903530" cy="1383695"/>
          </a:xfrm>
          <a:prstGeom prst="rect">
            <a:avLst/>
          </a:prstGeom>
        </p:spPr>
      </p:pic>
      <p:pic>
        <p:nvPicPr>
          <p:cNvPr id="4" name="Picture 3" descr="Shape&#10;&#10;Description automatically generated with medium confidence">
            <a:extLst>
              <a:ext uri="{FF2B5EF4-FFF2-40B4-BE49-F238E27FC236}">
                <a16:creationId xmlns:a16="http://schemas.microsoft.com/office/drawing/2014/main" id="{EA0A12E9-21C4-4F94-BD60-36EEDEAFBACC}"/>
              </a:ext>
            </a:extLst>
          </p:cNvPr>
          <p:cNvPicPr>
            <a:picLocks noChangeAspect="1"/>
          </p:cNvPicPr>
          <p:nvPr/>
        </p:nvPicPr>
        <p:blipFill rotWithShape="1">
          <a:blip r:embed="rId2">
            <a:extLst>
              <a:ext uri="{28A0092B-C50C-407E-A947-70E740481C1C}">
                <a14:useLocalDpi xmlns:a14="http://schemas.microsoft.com/office/drawing/2010/main" val="0"/>
              </a:ext>
            </a:extLst>
          </a:blip>
          <a:srcRect b="84033"/>
          <a:stretch/>
        </p:blipFill>
        <p:spPr>
          <a:xfrm>
            <a:off x="5403" y="-4224"/>
            <a:ext cx="6858000" cy="1845681"/>
          </a:xfrm>
          <a:prstGeom prst="rect">
            <a:avLst/>
          </a:prstGeom>
        </p:spPr>
      </p:pic>
      <p:grpSp>
        <p:nvGrpSpPr>
          <p:cNvPr id="3" name="Group 2">
            <a:extLst>
              <a:ext uri="{FF2B5EF4-FFF2-40B4-BE49-F238E27FC236}">
                <a16:creationId xmlns:a16="http://schemas.microsoft.com/office/drawing/2014/main" id="{81D439D8-5D2F-4319-AC10-21D9E031D1FC}"/>
              </a:ext>
            </a:extLst>
          </p:cNvPr>
          <p:cNvGrpSpPr/>
          <p:nvPr/>
        </p:nvGrpSpPr>
        <p:grpSpPr>
          <a:xfrm>
            <a:off x="1084391" y="-206359"/>
            <a:ext cx="5140169" cy="1631216"/>
            <a:chOff x="1727865" y="-68286"/>
            <a:chExt cx="5140169" cy="1631216"/>
          </a:xfrm>
        </p:grpSpPr>
        <p:sp>
          <p:nvSpPr>
            <p:cNvPr id="6" name="Rectangle 5">
              <a:extLst>
                <a:ext uri="{FF2B5EF4-FFF2-40B4-BE49-F238E27FC236}">
                  <a16:creationId xmlns:a16="http://schemas.microsoft.com/office/drawing/2014/main" id="{A20AA811-349E-4879-8A90-A3F7710D6A40}"/>
                </a:ext>
              </a:extLst>
            </p:cNvPr>
            <p:cNvSpPr/>
            <p:nvPr/>
          </p:nvSpPr>
          <p:spPr>
            <a:xfrm>
              <a:off x="1727865" y="-68286"/>
              <a:ext cx="1929694" cy="1631216"/>
            </a:xfrm>
            <a:prstGeom prst="rect">
              <a:avLst/>
            </a:prstGeom>
            <a:noFill/>
          </p:spPr>
          <p:txBody>
            <a:bodyPr wrap="square" lIns="91440" tIns="45720" rIns="91440" bIns="45720">
              <a:spAutoFit/>
            </a:bodyPr>
            <a:lstStyle/>
            <a:p>
              <a:pPr algn="ctr"/>
              <a:r>
                <a:rPr lang="en-US" sz="10000" b="1" dirty="0">
                  <a:ln w="13462">
                    <a:noFill/>
                    <a:prstDash val="solid"/>
                  </a:ln>
                  <a:latin typeface="Source Serif Pro" panose="02040603050405020204" pitchFamily="18" charset="0"/>
                  <a:ea typeface="Source Serif Pro" panose="02040603050405020204" pitchFamily="18" charset="0"/>
                </a:rPr>
                <a:t>5</a:t>
              </a:r>
            </a:p>
          </p:txBody>
        </p:sp>
        <p:sp>
          <p:nvSpPr>
            <p:cNvPr id="50" name="Rectangle 49">
              <a:extLst>
                <a:ext uri="{FF2B5EF4-FFF2-40B4-BE49-F238E27FC236}">
                  <a16:creationId xmlns:a16="http://schemas.microsoft.com/office/drawing/2014/main" id="{02C6DC94-C5A8-46EF-839A-69156F44913C}"/>
                </a:ext>
              </a:extLst>
            </p:cNvPr>
            <p:cNvSpPr/>
            <p:nvPr/>
          </p:nvSpPr>
          <p:spPr>
            <a:xfrm>
              <a:off x="2609610" y="393379"/>
              <a:ext cx="4258424" cy="707886"/>
            </a:xfrm>
            <a:prstGeom prst="rect">
              <a:avLst/>
            </a:prstGeom>
            <a:noFill/>
          </p:spPr>
          <p:txBody>
            <a:bodyPr wrap="square" lIns="91440" tIns="45720" rIns="91440" bIns="45720">
              <a:spAutoFit/>
            </a:bodyPr>
            <a:lstStyle/>
            <a:p>
              <a:pPr algn="ctr"/>
              <a:r>
                <a:rPr lang="en-US" sz="4000" b="1" dirty="0">
                  <a:ln w="13462">
                    <a:noFill/>
                    <a:prstDash val="solid"/>
                  </a:ln>
                  <a:latin typeface="Source Serif Pro" panose="02040603050405020204" pitchFamily="18" charset="0"/>
                  <a:ea typeface="Source Serif Pro" panose="02040603050405020204" pitchFamily="18" charset="0"/>
                </a:rPr>
                <a:t>Ways To Bring</a:t>
              </a:r>
            </a:p>
          </p:txBody>
        </p:sp>
      </p:grpSp>
      <p:sp>
        <p:nvSpPr>
          <p:cNvPr id="53" name="Rectangle 52">
            <a:extLst>
              <a:ext uri="{FF2B5EF4-FFF2-40B4-BE49-F238E27FC236}">
                <a16:creationId xmlns:a16="http://schemas.microsoft.com/office/drawing/2014/main" id="{97B2C587-C63B-455D-954B-BD62B516E6A9}"/>
              </a:ext>
            </a:extLst>
          </p:cNvPr>
          <p:cNvSpPr/>
          <p:nvPr/>
        </p:nvSpPr>
        <p:spPr>
          <a:xfrm>
            <a:off x="-5403" y="377849"/>
            <a:ext cx="6858000" cy="1446550"/>
          </a:xfrm>
          <a:prstGeom prst="rect">
            <a:avLst/>
          </a:prstGeom>
          <a:noFill/>
        </p:spPr>
        <p:txBody>
          <a:bodyPr wrap="square" lIns="91440" tIns="45720" rIns="91440" bIns="45720">
            <a:spAutoFit/>
          </a:bodyPr>
          <a:lstStyle/>
          <a:p>
            <a:pPr algn="ctr"/>
            <a:r>
              <a:rPr lang="en-US" sz="8800" dirty="0">
                <a:ln w="13462">
                  <a:noFill/>
                  <a:prstDash val="solid"/>
                </a:ln>
                <a:solidFill>
                  <a:schemeClr val="bg1"/>
                </a:solidFill>
                <a:effectLst>
                  <a:outerShdw blurRad="38100" dist="38100" dir="2700000" algn="tl">
                    <a:srgbClr val="000000">
                      <a:alpha val="43137"/>
                    </a:srgbClr>
                  </a:outerShdw>
                </a:effectLst>
                <a:latin typeface="Virtual" panose="00000500000000000000" pitchFamily="50" charset="0"/>
                <a:ea typeface="Source Serif Pro" panose="02040603050405020204" pitchFamily="18" charset="0"/>
              </a:rPr>
              <a:t>Mindfulness To Your Life</a:t>
            </a:r>
          </a:p>
        </p:txBody>
      </p:sp>
      <p:sp>
        <p:nvSpPr>
          <p:cNvPr id="54" name="TextBox 53">
            <a:extLst>
              <a:ext uri="{FF2B5EF4-FFF2-40B4-BE49-F238E27FC236}">
                <a16:creationId xmlns:a16="http://schemas.microsoft.com/office/drawing/2014/main" id="{24AB2340-842E-4F3F-971D-FD9345A2C950}"/>
              </a:ext>
            </a:extLst>
          </p:cNvPr>
          <p:cNvSpPr txBox="1"/>
          <p:nvPr/>
        </p:nvSpPr>
        <p:spPr>
          <a:xfrm>
            <a:off x="383058" y="2745487"/>
            <a:ext cx="6079316" cy="646331"/>
          </a:xfrm>
          <a:prstGeom prst="rect">
            <a:avLst/>
          </a:prstGeom>
          <a:noFill/>
        </p:spPr>
        <p:txBody>
          <a:bodyPr wrap="square">
            <a:spAutoFit/>
          </a:bodyPr>
          <a:lstStyle/>
          <a:p>
            <a:pPr algn="ctr"/>
            <a:r>
              <a:rPr lang="en-US" sz="1200" b="1" i="0" u="none" strike="noStrike" dirty="0">
                <a:solidFill>
                  <a:srgbClr val="2A5E2D"/>
                </a:solidFill>
                <a:effectLst/>
                <a:latin typeface="Source Serif Pro" panose="02040603050405020204" pitchFamily="18" charset="0"/>
                <a:ea typeface="Source Serif Pro" panose="02040603050405020204" pitchFamily="18" charset="0"/>
              </a:rPr>
              <a:t>Looking for more ways to bring mindfulness into your life and reduce stress? There are a lot of mindful activities and techniques you can add into your daily routine. </a:t>
            </a:r>
            <a:endParaRPr lang="en-US" sz="1200" dirty="0">
              <a:solidFill>
                <a:srgbClr val="2A5E2D"/>
              </a:solidFill>
              <a:effectLst/>
              <a:latin typeface="Source Serif Pro" panose="02040603050405020204" pitchFamily="18" charset="0"/>
              <a:ea typeface="Source Serif Pro" panose="02040603050405020204" pitchFamily="18" charset="0"/>
            </a:endParaRPr>
          </a:p>
          <a:p>
            <a:pPr algn="ctr"/>
            <a:r>
              <a:rPr lang="en-US" sz="1200" b="1" i="0" u="none" strike="noStrike" dirty="0">
                <a:solidFill>
                  <a:srgbClr val="2A5E2D"/>
                </a:solidFill>
                <a:effectLst/>
                <a:latin typeface="Source Serif Pro" panose="02040603050405020204" pitchFamily="18" charset="0"/>
                <a:ea typeface="Source Serif Pro" panose="02040603050405020204" pitchFamily="18" charset="0"/>
              </a:rPr>
              <a:t>Let’s take a look at just 5 ways to bring mindfulness to your life and reduce stress…</a:t>
            </a:r>
            <a:endParaRPr lang="en-US" sz="1200" dirty="0">
              <a:solidFill>
                <a:srgbClr val="2A5E2D"/>
              </a:solidFill>
              <a:effectLst/>
              <a:latin typeface="Source Serif Pro" panose="02040603050405020204" pitchFamily="18" charset="0"/>
              <a:ea typeface="Source Serif Pro" panose="02040603050405020204" pitchFamily="18" charset="0"/>
            </a:endParaRPr>
          </a:p>
        </p:txBody>
      </p:sp>
      <p:sp>
        <p:nvSpPr>
          <p:cNvPr id="44" name="Rectangle 43">
            <a:extLst>
              <a:ext uri="{FF2B5EF4-FFF2-40B4-BE49-F238E27FC236}">
                <a16:creationId xmlns:a16="http://schemas.microsoft.com/office/drawing/2014/main" id="{5A3033C9-1B6F-4F75-A5B9-2BF487994E40}"/>
              </a:ext>
            </a:extLst>
          </p:cNvPr>
          <p:cNvSpPr/>
          <p:nvPr/>
        </p:nvSpPr>
        <p:spPr>
          <a:xfrm>
            <a:off x="364455" y="1946942"/>
            <a:ext cx="6167519" cy="680164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grpSp>
        <p:nvGrpSpPr>
          <p:cNvPr id="11" name="Group 10">
            <a:extLst>
              <a:ext uri="{FF2B5EF4-FFF2-40B4-BE49-F238E27FC236}">
                <a16:creationId xmlns:a16="http://schemas.microsoft.com/office/drawing/2014/main" id="{AB8EEA93-D32C-4502-B04A-DC2CB02F55F9}"/>
              </a:ext>
            </a:extLst>
          </p:cNvPr>
          <p:cNvGrpSpPr/>
          <p:nvPr/>
        </p:nvGrpSpPr>
        <p:grpSpPr>
          <a:xfrm>
            <a:off x="2121342" y="3444318"/>
            <a:ext cx="4449061" cy="1265094"/>
            <a:chOff x="1860485" y="3634936"/>
            <a:chExt cx="4757350" cy="1265094"/>
          </a:xfrm>
        </p:grpSpPr>
        <p:sp>
          <p:nvSpPr>
            <p:cNvPr id="32" name="TextBox 31">
              <a:extLst>
                <a:ext uri="{FF2B5EF4-FFF2-40B4-BE49-F238E27FC236}">
                  <a16:creationId xmlns:a16="http://schemas.microsoft.com/office/drawing/2014/main" id="{3EEC4FD4-D027-42FD-8358-34A55BB9F780}"/>
                </a:ext>
              </a:extLst>
            </p:cNvPr>
            <p:cNvSpPr txBox="1"/>
            <p:nvPr/>
          </p:nvSpPr>
          <p:spPr>
            <a:xfrm>
              <a:off x="1860485" y="3634936"/>
              <a:ext cx="4657562" cy="646331"/>
            </a:xfrm>
            <a:prstGeom prst="rect">
              <a:avLst/>
            </a:prstGeom>
            <a:noFill/>
          </p:spPr>
          <p:txBody>
            <a:bodyPr wrap="square">
              <a:spAutoFit/>
            </a:bodyPr>
            <a:lstStyle/>
            <a:p>
              <a:pPr algn="ctr"/>
              <a:r>
                <a:rPr lang="en-PH" sz="3600" i="0" u="none" strike="noStrike" dirty="0">
                  <a:solidFill>
                    <a:srgbClr val="2A5E2D"/>
                  </a:solidFill>
                  <a:effectLst/>
                  <a:latin typeface="Virtual" panose="00000500000000000000" pitchFamily="50" charset="0"/>
                </a:rPr>
                <a:t>2. Start meditating</a:t>
              </a:r>
              <a:endParaRPr lang="en-US" sz="3600" dirty="0">
                <a:solidFill>
                  <a:srgbClr val="E0F19C"/>
                </a:solidFill>
                <a:effectLst/>
                <a:latin typeface="Virtual" panose="00000500000000000000" pitchFamily="50" charset="0"/>
                <a:ea typeface="Source Serif Pro" panose="02040603050405020204" pitchFamily="18" charset="0"/>
              </a:endParaRPr>
            </a:p>
          </p:txBody>
        </p:sp>
        <p:sp>
          <p:nvSpPr>
            <p:cNvPr id="33" name="TextBox 32">
              <a:extLst>
                <a:ext uri="{FF2B5EF4-FFF2-40B4-BE49-F238E27FC236}">
                  <a16:creationId xmlns:a16="http://schemas.microsoft.com/office/drawing/2014/main" id="{B13D93FF-88AD-40A8-B9F9-D8B578C2D17B}"/>
                </a:ext>
              </a:extLst>
            </p:cNvPr>
            <p:cNvSpPr txBox="1"/>
            <p:nvPr/>
          </p:nvSpPr>
          <p:spPr>
            <a:xfrm>
              <a:off x="1860485" y="4192144"/>
              <a:ext cx="4757350" cy="707886"/>
            </a:xfrm>
            <a:prstGeom prst="rect">
              <a:avLst/>
            </a:prstGeom>
            <a:noFill/>
          </p:spPr>
          <p:txBody>
            <a:bodyPr wrap="square">
              <a:spAutoFit/>
            </a:bodyPr>
            <a:lstStyle/>
            <a:p>
              <a:pPr algn="ctr"/>
              <a:r>
                <a:rPr lang="en-US" sz="1000" i="0" u="none" strike="noStrike" dirty="0">
                  <a:solidFill>
                    <a:srgbClr val="000000"/>
                  </a:solidFill>
                  <a:effectLst/>
                  <a:latin typeface="Source Serif Pro" panose="02040603050405020204" pitchFamily="18" charset="0"/>
                  <a:ea typeface="Source Serif Pro" panose="02040603050405020204" pitchFamily="18" charset="0"/>
                </a:rPr>
                <a:t>Meditation isn’t for everyone. However, if you give it a try you might find you actually enjoy it. Meditating for just 5-10 minutes each day can bring down stress levels and help you to live in the present. You don’t need anything to get started. Look for guided meditation sessions online to help. </a:t>
              </a:r>
              <a:endParaRPr lang="en-US" sz="1000" dirty="0">
                <a:solidFill>
                  <a:schemeClr val="bg1"/>
                </a:solidFill>
                <a:effectLst/>
                <a:latin typeface="Source Serif Pro" panose="02040603050405020204" pitchFamily="18" charset="0"/>
                <a:ea typeface="Source Serif Pro" panose="02040603050405020204" pitchFamily="18" charset="0"/>
              </a:endParaRPr>
            </a:p>
          </p:txBody>
        </p:sp>
      </p:grpSp>
      <p:grpSp>
        <p:nvGrpSpPr>
          <p:cNvPr id="12" name="Group 11">
            <a:extLst>
              <a:ext uri="{FF2B5EF4-FFF2-40B4-BE49-F238E27FC236}">
                <a16:creationId xmlns:a16="http://schemas.microsoft.com/office/drawing/2014/main" id="{8DEC9240-B51B-4B83-B75E-8FED6D079745}"/>
              </a:ext>
            </a:extLst>
          </p:cNvPr>
          <p:cNvGrpSpPr/>
          <p:nvPr/>
        </p:nvGrpSpPr>
        <p:grpSpPr>
          <a:xfrm>
            <a:off x="326025" y="4559502"/>
            <a:ext cx="4613896" cy="1229435"/>
            <a:chOff x="1722712" y="4679334"/>
            <a:chExt cx="4613896" cy="1229435"/>
          </a:xfrm>
        </p:grpSpPr>
        <p:sp>
          <p:nvSpPr>
            <p:cNvPr id="34" name="TextBox 33">
              <a:extLst>
                <a:ext uri="{FF2B5EF4-FFF2-40B4-BE49-F238E27FC236}">
                  <a16:creationId xmlns:a16="http://schemas.microsoft.com/office/drawing/2014/main" id="{83C04713-F17E-4FAE-804D-8CE8796388E7}"/>
                </a:ext>
              </a:extLst>
            </p:cNvPr>
            <p:cNvSpPr txBox="1"/>
            <p:nvPr/>
          </p:nvSpPr>
          <p:spPr>
            <a:xfrm>
              <a:off x="1730954" y="4679334"/>
              <a:ext cx="4605654" cy="646331"/>
            </a:xfrm>
            <a:prstGeom prst="rect">
              <a:avLst/>
            </a:prstGeom>
            <a:noFill/>
          </p:spPr>
          <p:txBody>
            <a:bodyPr wrap="square">
              <a:spAutoFit/>
            </a:bodyPr>
            <a:lstStyle/>
            <a:p>
              <a:pPr algn="ctr"/>
              <a:r>
                <a:rPr lang="en-US" sz="3600" i="0" u="none" strike="noStrike" dirty="0">
                  <a:solidFill>
                    <a:srgbClr val="2A5E2D"/>
                  </a:solidFill>
                  <a:effectLst/>
                  <a:latin typeface="Virtual" panose="00000500000000000000" pitchFamily="50" charset="0"/>
                </a:rPr>
                <a:t>3. Create a mindful morning routine</a:t>
              </a:r>
              <a:endParaRPr lang="en-US" sz="3600" dirty="0">
                <a:solidFill>
                  <a:srgbClr val="E0F19C"/>
                </a:solidFill>
                <a:effectLst/>
                <a:latin typeface="Virtual" panose="00000500000000000000" pitchFamily="50" charset="0"/>
                <a:ea typeface="Source Serif Pro" panose="02040603050405020204" pitchFamily="18" charset="0"/>
              </a:endParaRPr>
            </a:p>
          </p:txBody>
        </p:sp>
        <p:sp>
          <p:nvSpPr>
            <p:cNvPr id="35" name="TextBox 34">
              <a:extLst>
                <a:ext uri="{FF2B5EF4-FFF2-40B4-BE49-F238E27FC236}">
                  <a16:creationId xmlns:a16="http://schemas.microsoft.com/office/drawing/2014/main" id="{155C85BF-037A-4626-A1B2-3FCC2F5798E5}"/>
                </a:ext>
              </a:extLst>
            </p:cNvPr>
            <p:cNvSpPr txBox="1"/>
            <p:nvPr/>
          </p:nvSpPr>
          <p:spPr>
            <a:xfrm>
              <a:off x="1722712" y="5200883"/>
              <a:ext cx="4326348" cy="707886"/>
            </a:xfrm>
            <a:prstGeom prst="rect">
              <a:avLst/>
            </a:prstGeom>
            <a:noFill/>
          </p:spPr>
          <p:txBody>
            <a:bodyPr wrap="square">
              <a:spAutoFit/>
            </a:bodyPr>
            <a:lstStyle/>
            <a:p>
              <a:pPr algn="ctr"/>
              <a:r>
                <a:rPr lang="en-US" sz="1000" b="0" i="0" u="none" strike="noStrike" dirty="0">
                  <a:solidFill>
                    <a:srgbClr val="000000"/>
                  </a:solidFill>
                  <a:effectLst/>
                  <a:latin typeface="Source Serif Pro" panose="02040603050405020204" pitchFamily="18" charset="0"/>
                  <a:ea typeface="Source Serif Pro" panose="02040603050405020204" pitchFamily="18" charset="0"/>
                </a:rPr>
                <a:t>Is mindfulness a part of your morning routine? If not, it should be!  Rather than waking up and checking your phone or watching the news, do something mindful like writing in your gratitude journal. Be aware of how that morning coffee tastes and how it feels as you slowly wake up. </a:t>
              </a:r>
              <a:endParaRPr lang="en-US" sz="1000" dirty="0">
                <a:solidFill>
                  <a:srgbClr val="000000"/>
                </a:solidFill>
                <a:effectLst/>
                <a:latin typeface="Source Serif Pro" panose="02040603050405020204" pitchFamily="18" charset="0"/>
                <a:ea typeface="Source Serif Pro" panose="02040603050405020204" pitchFamily="18" charset="0"/>
              </a:endParaRPr>
            </a:p>
          </p:txBody>
        </p:sp>
      </p:grpSp>
      <p:grpSp>
        <p:nvGrpSpPr>
          <p:cNvPr id="14" name="Group 13">
            <a:extLst>
              <a:ext uri="{FF2B5EF4-FFF2-40B4-BE49-F238E27FC236}">
                <a16:creationId xmlns:a16="http://schemas.microsoft.com/office/drawing/2014/main" id="{BC4D87EF-A3D0-463D-822E-584D0B18F606}"/>
              </a:ext>
            </a:extLst>
          </p:cNvPr>
          <p:cNvGrpSpPr/>
          <p:nvPr/>
        </p:nvGrpSpPr>
        <p:grpSpPr>
          <a:xfrm>
            <a:off x="1773643" y="5645917"/>
            <a:ext cx="4727162" cy="1906773"/>
            <a:chOff x="1743455" y="6408508"/>
            <a:chExt cx="4757350" cy="1906773"/>
          </a:xfrm>
        </p:grpSpPr>
        <p:sp>
          <p:nvSpPr>
            <p:cNvPr id="36" name="TextBox 35">
              <a:extLst>
                <a:ext uri="{FF2B5EF4-FFF2-40B4-BE49-F238E27FC236}">
                  <a16:creationId xmlns:a16="http://schemas.microsoft.com/office/drawing/2014/main" id="{28BEE9C4-A440-4C43-A5DB-F046254BF563}"/>
                </a:ext>
              </a:extLst>
            </p:cNvPr>
            <p:cNvSpPr txBox="1"/>
            <p:nvPr/>
          </p:nvSpPr>
          <p:spPr>
            <a:xfrm>
              <a:off x="1743455" y="6408508"/>
              <a:ext cx="4757350" cy="646331"/>
            </a:xfrm>
            <a:prstGeom prst="rect">
              <a:avLst/>
            </a:prstGeom>
            <a:noFill/>
          </p:spPr>
          <p:txBody>
            <a:bodyPr wrap="square">
              <a:spAutoFit/>
            </a:bodyPr>
            <a:lstStyle/>
            <a:p>
              <a:pPr algn="ctr"/>
              <a:r>
                <a:rPr lang="en-PH" sz="3600" i="0" u="none" strike="noStrike" dirty="0">
                  <a:solidFill>
                    <a:srgbClr val="2A5E2D"/>
                  </a:solidFill>
                  <a:effectLst/>
                  <a:latin typeface="Virtual" panose="00000500000000000000" pitchFamily="50" charset="0"/>
                </a:rPr>
                <a:t>4. Practice mindful eating</a:t>
              </a:r>
              <a:endParaRPr lang="en-US" sz="3600" dirty="0">
                <a:solidFill>
                  <a:srgbClr val="E0F19C"/>
                </a:solidFill>
                <a:effectLst/>
                <a:latin typeface="Virtual" panose="00000500000000000000" pitchFamily="50" charset="0"/>
                <a:ea typeface="Source Serif Pro" panose="02040603050405020204" pitchFamily="18" charset="0"/>
              </a:endParaRPr>
            </a:p>
          </p:txBody>
        </p:sp>
        <p:sp>
          <p:nvSpPr>
            <p:cNvPr id="37" name="TextBox 36">
              <a:extLst>
                <a:ext uri="{FF2B5EF4-FFF2-40B4-BE49-F238E27FC236}">
                  <a16:creationId xmlns:a16="http://schemas.microsoft.com/office/drawing/2014/main" id="{87F16217-127D-4C20-923F-44C58857EC92}"/>
                </a:ext>
              </a:extLst>
            </p:cNvPr>
            <p:cNvSpPr txBox="1"/>
            <p:nvPr/>
          </p:nvSpPr>
          <p:spPr>
            <a:xfrm>
              <a:off x="2138586" y="6991842"/>
              <a:ext cx="4353976" cy="1323439"/>
            </a:xfrm>
            <a:prstGeom prst="rect">
              <a:avLst/>
            </a:prstGeom>
            <a:noFill/>
          </p:spPr>
          <p:txBody>
            <a:bodyPr wrap="square">
              <a:spAutoFit/>
            </a:bodyPr>
            <a:lstStyle/>
            <a:p>
              <a:pPr algn="ctr"/>
              <a:r>
                <a:rPr lang="en-US" sz="1000" b="0" i="0" u="none" strike="noStrike" dirty="0">
                  <a:solidFill>
                    <a:srgbClr val="000000"/>
                  </a:solidFill>
                  <a:effectLst/>
                  <a:latin typeface="Source Serif Pro" panose="02040603050405020204" pitchFamily="18" charset="0"/>
                  <a:ea typeface="Source Serif Pro" panose="02040603050405020204" pitchFamily="18" charset="0"/>
                </a:rPr>
                <a:t>Many of the activities we do each day tend to be carried out on autopilot. That is, we aren’t aware we are doing them. Eating is often one of the things we do automatically. </a:t>
              </a:r>
            </a:p>
            <a:p>
              <a:pPr algn="ctr"/>
              <a:r>
                <a:rPr lang="en-US" sz="1000" b="0" i="0" u="none" strike="noStrike" dirty="0">
                  <a:solidFill>
                    <a:srgbClr val="000000"/>
                  </a:solidFill>
                  <a:effectLst/>
                  <a:latin typeface="Source Serif Pro" panose="02040603050405020204" pitchFamily="18" charset="0"/>
                  <a:ea typeface="Source Serif Pro" panose="02040603050405020204" pitchFamily="18" charset="0"/>
                </a:rPr>
                <a:t>When was the last time you enjoyed every mouthful of food? If you currently eat in front of the tv, stop and commit to mindful eating. Paying attention to your food also helps you to better identify when you are full. When you eat quickly, it can take a while for the brain to register you have had enough.</a:t>
              </a:r>
              <a:endParaRPr lang="en-US" sz="1000" dirty="0">
                <a:solidFill>
                  <a:srgbClr val="000000"/>
                </a:solidFill>
                <a:effectLst/>
                <a:latin typeface="Source Serif Pro" panose="02040603050405020204" pitchFamily="18" charset="0"/>
                <a:ea typeface="Source Serif Pro" panose="02040603050405020204" pitchFamily="18" charset="0"/>
              </a:endParaRPr>
            </a:p>
          </p:txBody>
        </p:sp>
      </p:grpSp>
      <p:grpSp>
        <p:nvGrpSpPr>
          <p:cNvPr id="15" name="Group 14">
            <a:extLst>
              <a:ext uri="{FF2B5EF4-FFF2-40B4-BE49-F238E27FC236}">
                <a16:creationId xmlns:a16="http://schemas.microsoft.com/office/drawing/2014/main" id="{A9D79B9D-CB3D-4769-945F-AE889C0B802A}"/>
              </a:ext>
            </a:extLst>
          </p:cNvPr>
          <p:cNvGrpSpPr/>
          <p:nvPr/>
        </p:nvGrpSpPr>
        <p:grpSpPr>
          <a:xfrm>
            <a:off x="364456" y="7306661"/>
            <a:ext cx="4575466" cy="1291220"/>
            <a:chOff x="1705025" y="7459655"/>
            <a:chExt cx="4373188" cy="1291220"/>
          </a:xfrm>
        </p:grpSpPr>
        <p:sp>
          <p:nvSpPr>
            <p:cNvPr id="40" name="TextBox 39">
              <a:extLst>
                <a:ext uri="{FF2B5EF4-FFF2-40B4-BE49-F238E27FC236}">
                  <a16:creationId xmlns:a16="http://schemas.microsoft.com/office/drawing/2014/main" id="{E6CD9FFB-56FF-49B5-A98A-E3BE77C9544D}"/>
                </a:ext>
              </a:extLst>
            </p:cNvPr>
            <p:cNvSpPr txBox="1"/>
            <p:nvPr/>
          </p:nvSpPr>
          <p:spPr>
            <a:xfrm>
              <a:off x="1713266" y="7459655"/>
              <a:ext cx="4328215" cy="646331"/>
            </a:xfrm>
            <a:prstGeom prst="rect">
              <a:avLst/>
            </a:prstGeom>
            <a:noFill/>
          </p:spPr>
          <p:txBody>
            <a:bodyPr wrap="square">
              <a:spAutoFit/>
            </a:bodyPr>
            <a:lstStyle/>
            <a:p>
              <a:pPr algn="ctr"/>
              <a:r>
                <a:rPr lang="en-US" sz="3600" i="0" u="none" strike="noStrike" dirty="0">
                  <a:solidFill>
                    <a:srgbClr val="2A5E2D"/>
                  </a:solidFill>
                  <a:effectLst/>
                  <a:latin typeface="Virtual" panose="00000500000000000000" pitchFamily="50" charset="0"/>
                </a:rPr>
                <a:t>5. Observe your thoughts and emotions</a:t>
              </a:r>
              <a:endParaRPr lang="en-US" sz="3600" dirty="0">
                <a:solidFill>
                  <a:srgbClr val="E0F19C"/>
                </a:solidFill>
                <a:effectLst/>
                <a:latin typeface="Virtual" panose="00000500000000000000" pitchFamily="50" charset="0"/>
                <a:ea typeface="Source Serif Pro" panose="02040603050405020204" pitchFamily="18" charset="0"/>
              </a:endParaRPr>
            </a:p>
          </p:txBody>
        </p:sp>
        <p:sp>
          <p:nvSpPr>
            <p:cNvPr id="41" name="TextBox 40">
              <a:extLst>
                <a:ext uri="{FF2B5EF4-FFF2-40B4-BE49-F238E27FC236}">
                  <a16:creationId xmlns:a16="http://schemas.microsoft.com/office/drawing/2014/main" id="{A389B50F-8842-4C4F-86C5-60B71D26038C}"/>
                </a:ext>
              </a:extLst>
            </p:cNvPr>
            <p:cNvSpPr txBox="1"/>
            <p:nvPr/>
          </p:nvSpPr>
          <p:spPr>
            <a:xfrm>
              <a:off x="1705025" y="8042989"/>
              <a:ext cx="4373188" cy="707886"/>
            </a:xfrm>
            <a:prstGeom prst="rect">
              <a:avLst/>
            </a:prstGeom>
            <a:noFill/>
          </p:spPr>
          <p:txBody>
            <a:bodyPr wrap="square">
              <a:spAutoFit/>
            </a:bodyPr>
            <a:lstStyle/>
            <a:p>
              <a:pPr algn="ctr"/>
              <a:r>
                <a:rPr lang="en-US" sz="1000" b="0" i="0" u="none" strike="noStrike" dirty="0">
                  <a:solidFill>
                    <a:srgbClr val="000000"/>
                  </a:solidFill>
                  <a:effectLst/>
                  <a:latin typeface="Source Serif Pro" panose="02040603050405020204" pitchFamily="18" charset="0"/>
                  <a:ea typeface="Source Serif Pro" panose="02040603050405020204" pitchFamily="18" charset="0"/>
                </a:rPr>
                <a:t>Throughout the day, take five minutes to observe your thoughts and emotions. Sit in a quiet place and just see how you feel. </a:t>
              </a:r>
              <a:endParaRPr lang="en-US" sz="1000" dirty="0">
                <a:solidFill>
                  <a:srgbClr val="000000"/>
                </a:solidFill>
                <a:effectLst/>
                <a:latin typeface="Source Serif Pro" panose="02040603050405020204" pitchFamily="18" charset="0"/>
                <a:ea typeface="Source Serif Pro" panose="02040603050405020204" pitchFamily="18" charset="0"/>
              </a:endParaRPr>
            </a:p>
            <a:p>
              <a:pPr algn="ctr"/>
              <a:r>
                <a:rPr lang="en-US" sz="1000" b="0" i="0" u="none" strike="noStrike" dirty="0">
                  <a:solidFill>
                    <a:srgbClr val="000000"/>
                  </a:solidFill>
                  <a:effectLst/>
                  <a:latin typeface="Source Serif Pro" panose="02040603050405020204" pitchFamily="18" charset="0"/>
                  <a:ea typeface="Source Serif Pro" panose="02040603050405020204" pitchFamily="18" charset="0"/>
                </a:rPr>
                <a:t>What thoughts are going through your mind? Don’t fight them, just observe. If they start to go down a negative path, bring them back to the present. </a:t>
              </a:r>
              <a:endParaRPr lang="en-US" sz="1000" dirty="0">
                <a:solidFill>
                  <a:srgbClr val="000000"/>
                </a:solidFill>
                <a:effectLst/>
                <a:latin typeface="Source Serif Pro" panose="02040603050405020204" pitchFamily="18" charset="0"/>
                <a:ea typeface="Source Serif Pro" panose="02040603050405020204" pitchFamily="18" charset="0"/>
              </a:endParaRPr>
            </a:p>
          </p:txBody>
        </p:sp>
      </p:grpSp>
      <p:sp>
        <p:nvSpPr>
          <p:cNvPr id="38" name="Rectangle 37">
            <a:extLst>
              <a:ext uri="{FF2B5EF4-FFF2-40B4-BE49-F238E27FC236}">
                <a16:creationId xmlns:a16="http://schemas.microsoft.com/office/drawing/2014/main" id="{274691AA-E3E1-453C-8077-485FBFAF61A1}"/>
              </a:ext>
            </a:extLst>
          </p:cNvPr>
          <p:cNvSpPr/>
          <p:nvPr/>
        </p:nvSpPr>
        <p:spPr>
          <a:xfrm>
            <a:off x="1515185" y="1485807"/>
            <a:ext cx="4258424" cy="584775"/>
          </a:xfrm>
          <a:prstGeom prst="rect">
            <a:avLst/>
          </a:prstGeom>
          <a:noFill/>
        </p:spPr>
        <p:txBody>
          <a:bodyPr wrap="square" lIns="91440" tIns="45720" rIns="91440" bIns="45720">
            <a:spAutoFit/>
          </a:bodyPr>
          <a:lstStyle/>
          <a:p>
            <a:pPr algn="ctr"/>
            <a:r>
              <a:rPr lang="en-US" sz="3200" b="1" dirty="0">
                <a:ln w="13462">
                  <a:noFill/>
                  <a:prstDash val="solid"/>
                </a:ln>
                <a:latin typeface="Source Serif Pro" panose="02040603050405020204" pitchFamily="18" charset="0"/>
                <a:ea typeface="Source Serif Pro" panose="02040603050405020204" pitchFamily="18" charset="0"/>
              </a:rPr>
              <a:t>&amp; Reduce Stress</a:t>
            </a:r>
          </a:p>
        </p:txBody>
      </p:sp>
      <p:grpSp>
        <p:nvGrpSpPr>
          <p:cNvPr id="39" name="Group 38">
            <a:extLst>
              <a:ext uri="{FF2B5EF4-FFF2-40B4-BE49-F238E27FC236}">
                <a16:creationId xmlns:a16="http://schemas.microsoft.com/office/drawing/2014/main" id="{0F6FB0B6-AF63-4016-AF2A-D0FCBA46C363}"/>
              </a:ext>
            </a:extLst>
          </p:cNvPr>
          <p:cNvGrpSpPr/>
          <p:nvPr/>
        </p:nvGrpSpPr>
        <p:grpSpPr>
          <a:xfrm>
            <a:off x="191508" y="2261576"/>
            <a:ext cx="4900109" cy="1418982"/>
            <a:chOff x="1760697" y="3634936"/>
            <a:chExt cx="4518644" cy="1418982"/>
          </a:xfrm>
        </p:grpSpPr>
        <p:sp>
          <p:nvSpPr>
            <p:cNvPr id="42" name="TextBox 41">
              <a:extLst>
                <a:ext uri="{FF2B5EF4-FFF2-40B4-BE49-F238E27FC236}">
                  <a16:creationId xmlns:a16="http://schemas.microsoft.com/office/drawing/2014/main" id="{150ADD4F-F99B-4930-9A4D-DE394E7A472A}"/>
                </a:ext>
              </a:extLst>
            </p:cNvPr>
            <p:cNvSpPr txBox="1"/>
            <p:nvPr/>
          </p:nvSpPr>
          <p:spPr>
            <a:xfrm>
              <a:off x="1760697" y="3634936"/>
              <a:ext cx="4518644" cy="646331"/>
            </a:xfrm>
            <a:prstGeom prst="rect">
              <a:avLst/>
            </a:prstGeom>
            <a:noFill/>
          </p:spPr>
          <p:txBody>
            <a:bodyPr wrap="square">
              <a:spAutoFit/>
            </a:bodyPr>
            <a:lstStyle/>
            <a:p>
              <a:pPr algn="ctr"/>
              <a:r>
                <a:rPr lang="en-PH" sz="3600" i="0" u="none" strike="noStrike" dirty="0">
                  <a:solidFill>
                    <a:srgbClr val="2A5E2D"/>
                  </a:solidFill>
                  <a:effectLst/>
                  <a:latin typeface="Virtual" panose="00000500000000000000" pitchFamily="50" charset="0"/>
                </a:rPr>
                <a:t>1. Practice mindful breathing</a:t>
              </a:r>
              <a:endParaRPr lang="en-US" sz="3600" dirty="0">
                <a:solidFill>
                  <a:srgbClr val="2A5E2D"/>
                </a:solidFill>
                <a:effectLst/>
                <a:latin typeface="Virtual" panose="00000500000000000000" pitchFamily="50" charset="0"/>
                <a:ea typeface="Source Serif Pro" panose="02040603050405020204" pitchFamily="18" charset="0"/>
              </a:endParaRPr>
            </a:p>
          </p:txBody>
        </p:sp>
        <p:sp>
          <p:nvSpPr>
            <p:cNvPr id="43" name="TextBox 42">
              <a:extLst>
                <a:ext uri="{FF2B5EF4-FFF2-40B4-BE49-F238E27FC236}">
                  <a16:creationId xmlns:a16="http://schemas.microsoft.com/office/drawing/2014/main" id="{01F20A63-C26E-4718-AB25-59D77A0130B3}"/>
                </a:ext>
              </a:extLst>
            </p:cNvPr>
            <p:cNvSpPr txBox="1"/>
            <p:nvPr/>
          </p:nvSpPr>
          <p:spPr>
            <a:xfrm>
              <a:off x="1948925" y="4192144"/>
              <a:ext cx="4155091" cy="861774"/>
            </a:xfrm>
            <a:prstGeom prst="rect">
              <a:avLst/>
            </a:prstGeom>
            <a:noFill/>
          </p:spPr>
          <p:txBody>
            <a:bodyPr wrap="square">
              <a:spAutoFit/>
            </a:bodyPr>
            <a:lstStyle/>
            <a:p>
              <a:pPr algn="ctr"/>
              <a:r>
                <a:rPr lang="en-US" sz="1000" i="0" u="none" strike="noStrike" dirty="0">
                  <a:solidFill>
                    <a:srgbClr val="000000"/>
                  </a:solidFill>
                  <a:latin typeface="Source Serif Pro" panose="02040603050405020204" pitchFamily="18" charset="0"/>
                  <a:ea typeface="Source Serif Pro" panose="02040603050405020204" pitchFamily="18" charset="0"/>
                </a:rPr>
                <a:t>Deep breathing is by far one of the most effective ways to bring mindfulness into your routine. There are several techniques you can use, but the simplest is to take five slow, deep breaths. </a:t>
              </a:r>
              <a:endParaRPr lang="en-US" sz="1000" dirty="0">
                <a:solidFill>
                  <a:srgbClr val="000000"/>
                </a:solidFill>
                <a:latin typeface="Source Serif Pro" panose="02040603050405020204" pitchFamily="18" charset="0"/>
                <a:ea typeface="Source Serif Pro" panose="02040603050405020204" pitchFamily="18" charset="0"/>
              </a:endParaRPr>
            </a:p>
            <a:p>
              <a:pPr algn="ctr"/>
              <a:r>
                <a:rPr lang="en-US" sz="1000" i="0" u="none" strike="noStrike" dirty="0">
                  <a:solidFill>
                    <a:srgbClr val="000000"/>
                  </a:solidFill>
                  <a:latin typeface="Source Serif Pro" panose="02040603050405020204" pitchFamily="18" charset="0"/>
                  <a:ea typeface="Source Serif Pro" panose="02040603050405020204" pitchFamily="18" charset="0"/>
                </a:rPr>
                <a:t>You’ll find it most effective if you breathe in through the nose, and out through the mouth.</a:t>
              </a:r>
              <a:endParaRPr lang="en-US" sz="1000" dirty="0">
                <a:solidFill>
                  <a:srgbClr val="000000"/>
                </a:solidFill>
                <a:latin typeface="Source Serif Pro" panose="02040603050405020204" pitchFamily="18" charset="0"/>
                <a:ea typeface="Source Serif Pro" panose="02040603050405020204" pitchFamily="18" charset="0"/>
              </a:endParaRPr>
            </a:p>
          </p:txBody>
        </p:sp>
      </p:grpSp>
      <p:pic>
        <p:nvPicPr>
          <p:cNvPr id="45" name="Picture 44" descr="Shape&#10;&#10;Description automatically generated with medium confidence">
            <a:extLst>
              <a:ext uri="{FF2B5EF4-FFF2-40B4-BE49-F238E27FC236}">
                <a16:creationId xmlns:a16="http://schemas.microsoft.com/office/drawing/2014/main" id="{AAD862AE-96B5-43C4-A411-07014D0CDBB9}"/>
              </a:ext>
            </a:extLst>
          </p:cNvPr>
          <p:cNvPicPr>
            <a:picLocks noChangeAspect="1"/>
          </p:cNvPicPr>
          <p:nvPr/>
        </p:nvPicPr>
        <p:blipFill rotWithShape="1">
          <a:blip r:embed="rId2">
            <a:extLst>
              <a:ext uri="{28A0092B-C50C-407E-A947-70E740481C1C}">
                <a14:useLocalDpi xmlns:a14="http://schemas.microsoft.com/office/drawing/2010/main" val="0"/>
              </a:ext>
            </a:extLst>
          </a:blip>
          <a:srcRect l="-529" t="30314" r="705" b="54100"/>
          <a:stretch/>
        </p:blipFill>
        <p:spPr>
          <a:xfrm>
            <a:off x="5403" y="7760305"/>
            <a:ext cx="6845876" cy="1383695"/>
          </a:xfrm>
          <a:prstGeom prst="rect">
            <a:avLst/>
          </a:prstGeom>
        </p:spPr>
      </p:pic>
      <p:pic>
        <p:nvPicPr>
          <p:cNvPr id="47" name="Picture 46" descr="Shape&#10;&#10;Description automatically generated with medium confidence">
            <a:extLst>
              <a:ext uri="{FF2B5EF4-FFF2-40B4-BE49-F238E27FC236}">
                <a16:creationId xmlns:a16="http://schemas.microsoft.com/office/drawing/2014/main" id="{EC2FEEB7-8681-4A41-A77E-2D1DF29B4BFA}"/>
              </a:ext>
            </a:extLst>
          </p:cNvPr>
          <p:cNvPicPr>
            <a:picLocks noChangeAspect="1"/>
          </p:cNvPicPr>
          <p:nvPr/>
        </p:nvPicPr>
        <p:blipFill rotWithShape="1">
          <a:blip r:embed="rId2">
            <a:extLst>
              <a:ext uri="{28A0092B-C50C-407E-A947-70E740481C1C}">
                <a14:useLocalDpi xmlns:a14="http://schemas.microsoft.com/office/drawing/2010/main" val="0"/>
              </a:ext>
            </a:extLst>
          </a:blip>
          <a:srcRect l="72087" t="79674" r="9909" b="5933"/>
          <a:stretch/>
        </p:blipFill>
        <p:spPr>
          <a:xfrm>
            <a:off x="4891302" y="7449569"/>
            <a:ext cx="1234703" cy="1277798"/>
          </a:xfrm>
          <a:prstGeom prst="rect">
            <a:avLst/>
          </a:prstGeom>
        </p:spPr>
      </p:pic>
      <p:pic>
        <p:nvPicPr>
          <p:cNvPr id="55" name="Picture 54" descr="Shape&#10;&#10;Description automatically generated with medium confidence">
            <a:extLst>
              <a:ext uri="{FF2B5EF4-FFF2-40B4-BE49-F238E27FC236}">
                <a16:creationId xmlns:a16="http://schemas.microsoft.com/office/drawing/2014/main" id="{ED2984A4-F1C2-461C-B911-706C679EC641}"/>
              </a:ext>
            </a:extLst>
          </p:cNvPr>
          <p:cNvPicPr>
            <a:picLocks noChangeAspect="1"/>
          </p:cNvPicPr>
          <p:nvPr/>
        </p:nvPicPr>
        <p:blipFill rotWithShape="1">
          <a:blip r:embed="rId2">
            <a:extLst>
              <a:ext uri="{28A0092B-C50C-407E-A947-70E740481C1C}">
                <a14:useLocalDpi xmlns:a14="http://schemas.microsoft.com/office/drawing/2010/main" val="0"/>
              </a:ext>
            </a:extLst>
          </a:blip>
          <a:srcRect l="58139" t="66401" r="15901" b="22198"/>
          <a:stretch/>
        </p:blipFill>
        <p:spPr>
          <a:xfrm>
            <a:off x="418003" y="3713005"/>
            <a:ext cx="1748264" cy="993857"/>
          </a:xfrm>
          <a:prstGeom prst="rect">
            <a:avLst/>
          </a:prstGeom>
        </p:spPr>
      </p:pic>
      <p:pic>
        <p:nvPicPr>
          <p:cNvPr id="56" name="Picture 55" descr="Shape&#10;&#10;Description automatically generated with medium confidence">
            <a:extLst>
              <a:ext uri="{FF2B5EF4-FFF2-40B4-BE49-F238E27FC236}">
                <a16:creationId xmlns:a16="http://schemas.microsoft.com/office/drawing/2014/main" id="{46C5BB01-4612-479C-9349-AC6B393F4071}"/>
              </a:ext>
            </a:extLst>
          </p:cNvPr>
          <p:cNvPicPr>
            <a:picLocks noChangeAspect="1"/>
          </p:cNvPicPr>
          <p:nvPr/>
        </p:nvPicPr>
        <p:blipFill rotWithShape="1">
          <a:blip r:embed="rId2">
            <a:extLst>
              <a:ext uri="{28A0092B-C50C-407E-A947-70E740481C1C}">
                <a14:useLocalDpi xmlns:a14="http://schemas.microsoft.com/office/drawing/2010/main" val="0"/>
              </a:ext>
            </a:extLst>
          </a:blip>
          <a:srcRect l="49563" t="79198" r="32433" b="6409"/>
          <a:stretch/>
        </p:blipFill>
        <p:spPr>
          <a:xfrm>
            <a:off x="5064581" y="2374730"/>
            <a:ext cx="1234703" cy="1277798"/>
          </a:xfrm>
          <a:prstGeom prst="rect">
            <a:avLst/>
          </a:prstGeom>
        </p:spPr>
      </p:pic>
      <p:pic>
        <p:nvPicPr>
          <p:cNvPr id="57" name="Picture 56" descr="Shape&#10;&#10;Description automatically generated with medium confidence">
            <a:extLst>
              <a:ext uri="{FF2B5EF4-FFF2-40B4-BE49-F238E27FC236}">
                <a16:creationId xmlns:a16="http://schemas.microsoft.com/office/drawing/2014/main" id="{70868F12-C8C0-4FAE-972F-D354EEDE8A5D}"/>
              </a:ext>
            </a:extLst>
          </p:cNvPr>
          <p:cNvPicPr>
            <a:picLocks noChangeAspect="1"/>
          </p:cNvPicPr>
          <p:nvPr/>
        </p:nvPicPr>
        <p:blipFill rotWithShape="1">
          <a:blip r:embed="rId2">
            <a:extLst>
              <a:ext uri="{28A0092B-C50C-407E-A947-70E740481C1C}">
                <a14:useLocalDpi xmlns:a14="http://schemas.microsoft.com/office/drawing/2010/main" val="0"/>
              </a:ext>
            </a:extLst>
          </a:blip>
          <a:srcRect l="28311" t="79073" r="53685" b="6534"/>
          <a:stretch/>
        </p:blipFill>
        <p:spPr>
          <a:xfrm>
            <a:off x="500510" y="5898703"/>
            <a:ext cx="1234703" cy="1277798"/>
          </a:xfrm>
          <a:prstGeom prst="rect">
            <a:avLst/>
          </a:prstGeom>
        </p:spPr>
      </p:pic>
      <p:pic>
        <p:nvPicPr>
          <p:cNvPr id="58" name="Picture 57" descr="Shape&#10;&#10;Description automatically generated with medium confidence">
            <a:extLst>
              <a:ext uri="{FF2B5EF4-FFF2-40B4-BE49-F238E27FC236}">
                <a16:creationId xmlns:a16="http://schemas.microsoft.com/office/drawing/2014/main" id="{40DE564E-B09A-4A2A-B658-756CEB12E7D3}"/>
              </a:ext>
            </a:extLst>
          </p:cNvPr>
          <p:cNvPicPr>
            <a:picLocks noChangeAspect="1"/>
          </p:cNvPicPr>
          <p:nvPr/>
        </p:nvPicPr>
        <p:blipFill rotWithShape="1">
          <a:blip r:embed="rId2">
            <a:extLst>
              <a:ext uri="{28A0092B-C50C-407E-A947-70E740481C1C}">
                <a14:useLocalDpi xmlns:a14="http://schemas.microsoft.com/office/drawing/2010/main" val="0"/>
              </a:ext>
            </a:extLst>
          </a:blip>
          <a:srcRect l="9716" t="78684" r="72280" b="6923"/>
          <a:stretch/>
        </p:blipFill>
        <p:spPr>
          <a:xfrm>
            <a:off x="4901491" y="4641187"/>
            <a:ext cx="1234703" cy="1277798"/>
          </a:xfrm>
          <a:prstGeom prst="rect">
            <a:avLst/>
          </a:prstGeom>
        </p:spPr>
      </p:pic>
      <p:sp>
        <p:nvSpPr>
          <p:cNvPr id="71" name="TextBox 70">
            <a:extLst>
              <a:ext uri="{FF2B5EF4-FFF2-40B4-BE49-F238E27FC236}">
                <a16:creationId xmlns:a16="http://schemas.microsoft.com/office/drawing/2014/main" id="{0E0CDB04-D093-4F63-81AA-76CE0C57F425}"/>
              </a:ext>
            </a:extLst>
          </p:cNvPr>
          <p:cNvSpPr txBox="1"/>
          <p:nvPr/>
        </p:nvSpPr>
        <p:spPr>
          <a:xfrm>
            <a:off x="332098" y="1922840"/>
            <a:ext cx="6205949" cy="553998"/>
          </a:xfrm>
          <a:prstGeom prst="rect">
            <a:avLst/>
          </a:prstGeom>
          <a:noFill/>
        </p:spPr>
        <p:txBody>
          <a:bodyPr wrap="square">
            <a:spAutoFit/>
          </a:bodyPr>
          <a:lstStyle/>
          <a:p>
            <a:r>
              <a:rPr lang="en-US" sz="1000" b="1" i="0" u="none" strike="noStrike" dirty="0">
                <a:solidFill>
                  <a:srgbClr val="2A5E2D"/>
                </a:solidFill>
                <a:effectLst/>
                <a:latin typeface="YACgEfdj394 0"/>
              </a:rPr>
              <a:t>Looking for more ways to bring mindfulness into your life and reduce stress? There are a lot of mindful activities and techniques you can add into your daily routine.  Let’s take a look at just 5 ways to bring mindfulness to your life and reduce stress…</a:t>
            </a:r>
            <a:endParaRPr lang="en-US" sz="1000" dirty="0">
              <a:solidFill>
                <a:srgbClr val="2A5E2D"/>
              </a:solidFill>
              <a:effectLst/>
              <a:latin typeface="YACgEfdj394 0"/>
            </a:endParaRPr>
          </a:p>
        </p:txBody>
      </p:sp>
    </p:spTree>
    <p:extLst>
      <p:ext uri="{BB962C8B-B14F-4D97-AF65-F5344CB8AC3E}">
        <p14:creationId xmlns:p14="http://schemas.microsoft.com/office/powerpoint/2010/main" val="2246331284"/>
      </p:ext>
    </p:extLst>
  </p:cSld>
  <p:clrMapOvr>
    <a:masterClrMapping/>
  </p:clrMapOvr>
</p:sld>
</file>

<file path=ppt/theme/theme1.xml><?xml version="1.0" encoding="utf-8"?>
<a:theme xmlns:a="http://schemas.openxmlformats.org/drawingml/2006/main" name="Office Theme">
  <a:themeElements>
    <a:clrScheme name="MindfulMeditationCOLORTEMPLATE">
      <a:dk1>
        <a:srgbClr val="000000"/>
      </a:dk1>
      <a:lt1>
        <a:srgbClr val="FFFFFF"/>
      </a:lt1>
      <a:dk2>
        <a:srgbClr val="527B29"/>
      </a:dk2>
      <a:lt2>
        <a:srgbClr val="FFFFFF"/>
      </a:lt2>
      <a:accent1>
        <a:srgbClr val="2A5E2D"/>
      </a:accent1>
      <a:accent2>
        <a:srgbClr val="FDD941"/>
      </a:accent2>
      <a:accent3>
        <a:srgbClr val="527B29"/>
      </a:accent3>
      <a:accent4>
        <a:srgbClr val="87A117"/>
      </a:accent4>
      <a:accent5>
        <a:srgbClr val="FEEB98"/>
      </a:accent5>
      <a:accent6>
        <a:srgbClr val="CAA402"/>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D3DCA37E-BBFE-47A5-808E-55921322BDF4}" vid="{A0FB0219-A4DD-4521-AE6F-73F19C834F10}"/>
    </a:ext>
  </a:extLst>
</a:theme>
</file>

<file path=ppt/webextensions/_rels/taskpanes.xml.rels><?xml version="1.0" encoding="UTF-8" standalone="yes"?>
<Relationships xmlns="http://schemas.openxmlformats.org/package/2006/relationships"><Relationship Id="rId2" Type="http://schemas.microsoft.com/office/2011/relationships/webextension" Target="webextension2.xml"/><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 dockstate="right" visibility="0" width="350" row="6">
    <wetp:webextensionref xmlns:r="http://schemas.openxmlformats.org/officeDocument/2006/relationships" r:id="rId2"/>
  </wetp:taskpane>
</wetp:taskpanes>
</file>

<file path=ppt/webextensions/webextension1.xml><?xml version="1.0" encoding="utf-8"?>
<we:webextension xmlns:we="http://schemas.microsoft.com/office/webextensions/webextension/2010/11" id="{4E97A4E1-B2F6-4870-91CA-EAD644D5B26A}">
  <we:reference id="wa104381063" version="1.0.0.1" store="en-US" storeType="OMEX"/>
  <we:alternateReferences/>
  <we:properties/>
  <we:bindings/>
  <we:snapshot xmlns:r="http://schemas.openxmlformats.org/officeDocument/2006/relationships"/>
</we:webextension>
</file>

<file path=ppt/webextensions/webextension2.xml><?xml version="1.0" encoding="utf-8"?>
<we:webextension xmlns:we="http://schemas.microsoft.com/office/webextensions/webextension/2010/11" id="{A0E191FD-0017-4D59-A0CF-36B72B58A9DD}">
  <we:reference id="wa104178141" version="4.3.3.0" store="en-US"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MindfulMeditationCOLOR-TEMPLATE</Template>
  <TotalTime>444</TotalTime>
  <Words>1711</Words>
  <Application>Microsoft Office PowerPoint</Application>
  <PresentationFormat>Letter Paper (8.5x11 in)</PresentationFormat>
  <Paragraphs>104</Paragraphs>
  <Slides>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vt:i4>
      </vt:variant>
    </vt:vector>
  </HeadingPairs>
  <TitlesOfParts>
    <vt:vector size="12" baseType="lpstr">
      <vt:lpstr>Arial</vt:lpstr>
      <vt:lpstr>Consolas</vt:lpstr>
      <vt:lpstr>Source Serif Pro</vt:lpstr>
      <vt:lpstr>Verdana</vt:lpstr>
      <vt:lpstr>Virtual</vt:lpstr>
      <vt:lpstr>YACgEfdj394 0</vt: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Alona Tecson</dc:creator>
  <cp:lastModifiedBy>Alona Tecson</cp:lastModifiedBy>
  <cp:revision>7</cp:revision>
  <dcterms:created xsi:type="dcterms:W3CDTF">2021-08-24T06:43:12Z</dcterms:created>
  <dcterms:modified xsi:type="dcterms:W3CDTF">2021-09-09T10:44:03Z</dcterms:modified>
</cp:coreProperties>
</file>